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4"/>
  </p:notesMasterIdLst>
  <p:sldIdLst>
    <p:sldId id="296" r:id="rId5"/>
    <p:sldId id="298" r:id="rId6"/>
    <p:sldId id="308" r:id="rId7"/>
    <p:sldId id="342" r:id="rId8"/>
    <p:sldId id="309" r:id="rId9"/>
    <p:sldId id="343" r:id="rId10"/>
    <p:sldId id="347" r:id="rId11"/>
    <p:sldId id="313" r:id="rId12"/>
    <p:sldId id="333" r:id="rId13"/>
    <p:sldId id="352" r:id="rId14"/>
    <p:sldId id="351" r:id="rId15"/>
    <p:sldId id="311" r:id="rId16"/>
    <p:sldId id="350" r:id="rId17"/>
    <p:sldId id="344" r:id="rId18"/>
    <p:sldId id="346" r:id="rId19"/>
    <p:sldId id="345" r:id="rId20"/>
    <p:sldId id="348" r:id="rId21"/>
    <p:sldId id="349" r:id="rId22"/>
    <p:sldId id="338" r:id="rId2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lliams, Eileen" initials="WE" lastIdx="1" clrIdx="0">
    <p:extLst>
      <p:ext uri="{19B8F6BF-5375-455C-9EA6-DF929625EA0E}">
        <p15:presenceInfo xmlns:p15="http://schemas.microsoft.com/office/powerpoint/2012/main" userId="Williams, Eile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5E8D5E-361B-4A44-BB55-78D8FEBF713C}" v="4" dt="2021-10-15T16:05:39.619"/>
    <p1510:client id="{EEEF83CB-02BC-5918-BAB1-840C706A53B6}" v="14" dt="2021-10-29T16:57:07.5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4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lock, Sheila Dianne" userId="625c52ad-2917-4f6d-82ec-a3c8bf4f3be7" providerId="ADAL" clId="{115E8D5E-361B-4A44-BB55-78D8FEBF713C}"/>
    <pc:docChg chg="custSel modSld">
      <pc:chgData name="Barlock, Sheila Dianne" userId="625c52ad-2917-4f6d-82ec-a3c8bf4f3be7" providerId="ADAL" clId="{115E8D5E-361B-4A44-BB55-78D8FEBF713C}" dt="2021-10-15T16:04:52.205" v="423" actId="3626"/>
      <pc:docMkLst>
        <pc:docMk/>
      </pc:docMkLst>
      <pc:sldChg chg="modSp mod">
        <pc:chgData name="Barlock, Sheila Dianne" userId="625c52ad-2917-4f6d-82ec-a3c8bf4f3be7" providerId="ADAL" clId="{115E8D5E-361B-4A44-BB55-78D8FEBF713C}" dt="2021-10-15T15:30:19.642" v="78" actId="6549"/>
        <pc:sldMkLst>
          <pc:docMk/>
          <pc:sldMk cId="4066703020" sldId="296"/>
        </pc:sldMkLst>
        <pc:spChg chg="mod">
          <ac:chgData name="Barlock, Sheila Dianne" userId="625c52ad-2917-4f6d-82ec-a3c8bf4f3be7" providerId="ADAL" clId="{115E8D5E-361B-4A44-BB55-78D8FEBF713C}" dt="2021-10-15T15:30:19.642" v="78" actId="6549"/>
          <ac:spMkLst>
            <pc:docMk/>
            <pc:sldMk cId="4066703020" sldId="296"/>
            <ac:spMk id="8" creationId="{34CFA768-0AB7-466A-842E-90F4BADBA6D1}"/>
          </ac:spMkLst>
        </pc:spChg>
      </pc:sldChg>
      <pc:sldChg chg="modSp mod">
        <pc:chgData name="Barlock, Sheila Dianne" userId="625c52ad-2917-4f6d-82ec-a3c8bf4f3be7" providerId="ADAL" clId="{115E8D5E-361B-4A44-BB55-78D8FEBF713C}" dt="2021-10-15T16:04:52.205" v="423" actId="3626"/>
        <pc:sldMkLst>
          <pc:docMk/>
          <pc:sldMk cId="920036645" sldId="338"/>
        </pc:sldMkLst>
        <pc:spChg chg="mod">
          <ac:chgData name="Barlock, Sheila Dianne" userId="625c52ad-2917-4f6d-82ec-a3c8bf4f3be7" providerId="ADAL" clId="{115E8D5E-361B-4A44-BB55-78D8FEBF713C}" dt="2021-10-15T16:04:52.205" v="423" actId="3626"/>
          <ac:spMkLst>
            <pc:docMk/>
            <pc:sldMk cId="920036645" sldId="338"/>
            <ac:spMk id="4" creationId="{4CEFB18C-28D2-4055-A8B8-3EC1FC2C8E7E}"/>
          </ac:spMkLst>
        </pc:spChg>
      </pc:sldChg>
      <pc:sldChg chg="modSp mod">
        <pc:chgData name="Barlock, Sheila Dianne" userId="625c52ad-2917-4f6d-82ec-a3c8bf4f3be7" providerId="ADAL" clId="{115E8D5E-361B-4A44-BB55-78D8FEBF713C}" dt="2021-10-15T15:38:42.080" v="211" actId="20577"/>
        <pc:sldMkLst>
          <pc:docMk/>
          <pc:sldMk cId="3692525740" sldId="342"/>
        </pc:sldMkLst>
        <pc:spChg chg="mod">
          <ac:chgData name="Barlock, Sheila Dianne" userId="625c52ad-2917-4f6d-82ec-a3c8bf4f3be7" providerId="ADAL" clId="{115E8D5E-361B-4A44-BB55-78D8FEBF713C}" dt="2021-10-15T15:38:42.080" v="211" actId="20577"/>
          <ac:spMkLst>
            <pc:docMk/>
            <pc:sldMk cId="3692525740" sldId="342"/>
            <ac:spMk id="3" creationId="{BB7CFAF5-3BC3-4DFC-97AE-952EEED05318}"/>
          </ac:spMkLst>
        </pc:spChg>
      </pc:sldChg>
      <pc:sldChg chg="modSp mod">
        <pc:chgData name="Barlock, Sheila Dianne" userId="625c52ad-2917-4f6d-82ec-a3c8bf4f3be7" providerId="ADAL" clId="{115E8D5E-361B-4A44-BB55-78D8FEBF713C}" dt="2021-10-15T15:48:11.826" v="289" actId="6549"/>
        <pc:sldMkLst>
          <pc:docMk/>
          <pc:sldMk cId="132616398" sldId="345"/>
        </pc:sldMkLst>
        <pc:spChg chg="mod">
          <ac:chgData name="Barlock, Sheila Dianne" userId="625c52ad-2917-4f6d-82ec-a3c8bf4f3be7" providerId="ADAL" clId="{115E8D5E-361B-4A44-BB55-78D8FEBF713C}" dt="2021-10-15T15:48:11.826" v="289" actId="6549"/>
          <ac:spMkLst>
            <pc:docMk/>
            <pc:sldMk cId="132616398" sldId="345"/>
            <ac:spMk id="3" creationId="{0F8B84FA-018B-4F72-B3BE-39B9068ECF53}"/>
          </ac:spMkLst>
        </pc:spChg>
      </pc:sldChg>
      <pc:sldChg chg="modSp mod">
        <pc:chgData name="Barlock, Sheila Dianne" userId="625c52ad-2917-4f6d-82ec-a3c8bf4f3be7" providerId="ADAL" clId="{115E8D5E-361B-4A44-BB55-78D8FEBF713C}" dt="2021-10-15T15:47:13.937" v="250" actId="6549"/>
        <pc:sldMkLst>
          <pc:docMk/>
          <pc:sldMk cId="3858960514" sldId="346"/>
        </pc:sldMkLst>
        <pc:spChg chg="mod">
          <ac:chgData name="Barlock, Sheila Dianne" userId="625c52ad-2917-4f6d-82ec-a3c8bf4f3be7" providerId="ADAL" clId="{115E8D5E-361B-4A44-BB55-78D8FEBF713C}" dt="2021-10-15T15:47:13.937" v="250" actId="6549"/>
          <ac:spMkLst>
            <pc:docMk/>
            <pc:sldMk cId="3858960514" sldId="346"/>
            <ac:spMk id="4" creationId="{AC129488-9CB9-425D-94E9-7DD7B1299D60}"/>
          </ac:spMkLst>
        </pc:spChg>
      </pc:sldChg>
      <pc:sldChg chg="modSp mod">
        <pc:chgData name="Barlock, Sheila Dianne" userId="625c52ad-2917-4f6d-82ec-a3c8bf4f3be7" providerId="ADAL" clId="{115E8D5E-361B-4A44-BB55-78D8FEBF713C}" dt="2021-10-15T15:49:03.308" v="328" actId="6549"/>
        <pc:sldMkLst>
          <pc:docMk/>
          <pc:sldMk cId="6406866" sldId="348"/>
        </pc:sldMkLst>
        <pc:spChg chg="mod">
          <ac:chgData name="Barlock, Sheila Dianne" userId="625c52ad-2917-4f6d-82ec-a3c8bf4f3be7" providerId="ADAL" clId="{115E8D5E-361B-4A44-BB55-78D8FEBF713C}" dt="2021-10-15T15:49:03.308" v="328" actId="6549"/>
          <ac:spMkLst>
            <pc:docMk/>
            <pc:sldMk cId="6406866" sldId="348"/>
            <ac:spMk id="4" creationId="{AC129488-9CB9-425D-94E9-7DD7B1299D60}"/>
          </ac:spMkLst>
        </pc:spChg>
      </pc:sldChg>
      <pc:sldChg chg="modSp mod">
        <pc:chgData name="Barlock, Sheila Dianne" userId="625c52ad-2917-4f6d-82ec-a3c8bf4f3be7" providerId="ADAL" clId="{115E8D5E-361B-4A44-BB55-78D8FEBF713C}" dt="2021-10-15T16:00:40.017" v="332" actId="6549"/>
        <pc:sldMkLst>
          <pc:docMk/>
          <pc:sldMk cId="3768563189" sldId="349"/>
        </pc:sldMkLst>
        <pc:spChg chg="mod">
          <ac:chgData name="Barlock, Sheila Dianne" userId="625c52ad-2917-4f6d-82ec-a3c8bf4f3be7" providerId="ADAL" clId="{115E8D5E-361B-4A44-BB55-78D8FEBF713C}" dt="2021-10-15T16:00:40.017" v="332" actId="6549"/>
          <ac:spMkLst>
            <pc:docMk/>
            <pc:sldMk cId="3768563189" sldId="349"/>
            <ac:spMk id="10" creationId="{10190E42-2619-447E-B3E0-3FF9598355C3}"/>
          </ac:spMkLst>
        </pc:spChg>
      </pc:sldChg>
    </pc:docChg>
  </pc:docChgLst>
  <pc:docChgLst>
    <pc:chgData name="Barlock, Sheila Dianne" userId="S::sdc108@psu.edu::625c52ad-2917-4f6d-82ec-a3c8bf4f3be7" providerId="AD" clId="Web-{EEEF83CB-02BC-5918-BAB1-840C706A53B6}"/>
    <pc:docChg chg="modSld">
      <pc:chgData name="Barlock, Sheila Dianne" userId="S::sdc108@psu.edu::625c52ad-2917-4f6d-82ec-a3c8bf4f3be7" providerId="AD" clId="Web-{EEEF83CB-02BC-5918-BAB1-840C706A53B6}" dt="2021-10-29T16:57:07.559" v="6" actId="20577"/>
      <pc:docMkLst>
        <pc:docMk/>
      </pc:docMkLst>
      <pc:sldChg chg="modSp">
        <pc:chgData name="Barlock, Sheila Dianne" userId="S::sdc108@psu.edu::625c52ad-2917-4f6d-82ec-a3c8bf4f3be7" providerId="AD" clId="Web-{EEEF83CB-02BC-5918-BAB1-840C706A53B6}" dt="2021-10-29T16:57:07.559" v="6" actId="20577"/>
        <pc:sldMkLst>
          <pc:docMk/>
          <pc:sldMk cId="3692525740" sldId="342"/>
        </pc:sldMkLst>
        <pc:spChg chg="mod">
          <ac:chgData name="Barlock, Sheila Dianne" userId="S::sdc108@psu.edu::625c52ad-2917-4f6d-82ec-a3c8bf4f3be7" providerId="AD" clId="Web-{EEEF83CB-02BC-5918-BAB1-840C706A53B6}" dt="2021-10-29T16:57:07.559" v="6" actId="20577"/>
          <ac:spMkLst>
            <pc:docMk/>
            <pc:sldMk cId="3692525740" sldId="342"/>
            <ac:spMk id="3" creationId="{BB7CFAF5-3BC3-4DFC-97AE-952EEED0531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4003B2A-8549-4148-A7A0-9FD6CA60BC1A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FE2E39B-F230-48B3-87DF-9A29212F5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166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3285D-0849-4AC4-A560-B256E5DDE4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8AD0A8-7362-4E51-8BC1-A20C9A3802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E366A-93F0-40F2-9F76-190B06655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9465-4858-444B-BB01-F5E669506C9C}" type="datetime1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B366CB-575B-49D0-B045-7E664BBF0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8F34A-C840-4413-BD8C-0705C2FF8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F5305-1BD4-44C5-9077-1E0856A0A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43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D89B0-ADC9-4645-A979-21BE3075C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536627-1488-40BC-8247-610BDBEAA0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1ABB5-F5BE-48C1-BD5C-CE3D2F04A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128E-049C-4C55-8E21-F57D718050B6}" type="datetime1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D03D2-E937-418F-B04C-EA7CC08FE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E5694-D3D6-4F40-9443-19E608D50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F5305-1BD4-44C5-9077-1E0856A0A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2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780CEC-5340-45D3-A926-D4197FA0C7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91A2E3-5CB9-4C67-8FF7-28811F5B90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226ED7-6235-4DB8-AF58-BDA6437B7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02F8E-7117-4AC1-BE26-3C3EED986AA9}" type="datetime1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809A4-0D82-46E7-AFE7-D636A9BC7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F9DBA0-B5F9-40E0-9B7E-79108E6C0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F5305-1BD4-44C5-9077-1E0856A0A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3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AA7DC-66C9-42AA-BFAE-EA8B6178D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2B629-DBC2-4163-B6EB-B6FF4CEA5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0F2E67-0365-4FA6-84EA-AD6A4E81D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794BE-1EC7-45DE-BE07-1C6489720F24}" type="datetime1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86237-D2A6-4C7F-928C-D6A25A167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3E1BAE-B45C-4492-A91C-014454C90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F5305-1BD4-44C5-9077-1E0856A0A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489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81D1E-6C8D-42D1-9AD7-0144E99DD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D76AA-409F-49B7-8E89-7F0A00CDA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FCC2F-7A45-46C0-A319-CFCE01828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6FAE-2B96-4550-BAA6-2C4B5D92F54E}" type="datetime1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1D7107-EABE-4558-A405-CA6FDA100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9DEB4E-4769-4710-BF46-0DC13654B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F5305-1BD4-44C5-9077-1E0856A0A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052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B76F9-F92B-4D4E-BBB9-E559DF096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210B6-D431-451E-8735-6ED8B61B94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51A6E-7FE4-421B-B9BF-7C9C01FF92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00BFC8-D4C0-4B1D-B2CB-DCE8F177F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C66FE-0F43-42D0-B408-E82B3B3A830F}" type="datetime1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347FE4-7367-4366-9D80-01C05F89B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4090E0-7FB5-46C5-9E4D-C424CA338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F5305-1BD4-44C5-9077-1E0856A0A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606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4E15E-9E7E-4816-AE0A-106A88B01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314620-9184-4E5A-8F35-B7C65D2F1F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3C1623-5618-41C6-88DB-4C3AAB5489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B52968-8CBD-4977-B323-7070D38381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0FB210-54CA-4FE4-A6AD-3D610A96FC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F825E2-1CE9-479C-B96B-CC2D5BFB8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8242-48E1-44FE-A07A-D6C7612909F7}" type="datetime1">
              <a:rPr lang="en-US" smtClean="0"/>
              <a:t>10/29/2021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95F7AE-95DB-4D10-8E7A-1E53743F1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1F57AE-8856-43BB-B7B5-E56506DD9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F5305-1BD4-44C5-9077-1E0856A0A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124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8DB67-5B1A-455D-A803-C3280C815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82630C-7E3A-4959-96FF-0A2F57508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7429D-4FE3-42C3-8AF1-EA18730BB852}" type="datetime1">
              <a:rPr lang="en-US" smtClean="0"/>
              <a:t>10/29/2021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615A40-A093-4C66-B62F-209FFD3C7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85D945-041E-480D-BAF8-1292536C4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F5305-1BD4-44C5-9077-1E0856A0A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29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71BCE4-94B5-4EC8-80AD-516C0E13C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7F2C-1295-405D-AD31-512DBB1F1E29}" type="datetime1">
              <a:rPr lang="en-US" smtClean="0"/>
              <a:t>10/29/2021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87E150-CAA4-4658-8AC2-8E64E9377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634FA9-0396-4783-8BE6-6391FAFC8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F5305-1BD4-44C5-9077-1E0856A0A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92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93229-1193-42F1-BE46-F480FA903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A997B-70B4-4D90-93BD-3FC3EFA4C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4B09BB-97D8-4398-92F4-60A245B824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956DA8-BE1B-4CFA-97FA-B5D6B17C8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0BFD-7C87-425D-B9DA-58081EAAAE94}" type="datetime1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3BD03B-76A3-4355-BB20-F6717F855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E6DF7F-A29A-4EBA-A16B-23358FBEB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F5305-1BD4-44C5-9077-1E0856A0A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59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277A0-4DD0-47A7-BD02-77783946F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28D46B-25FF-42F1-89CA-8585E6ECDD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797D0F-ABFB-4DAB-A25F-9AFDCD3276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952D2A-B1F7-432D-AF5A-B1C97777A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49BB1-A26B-43D7-A968-B59450155E44}" type="datetime1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038D6C-F54F-41E1-8D05-C5DF1F7D0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830F74-A021-458F-A0A2-94F9A7CA3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F5305-1BD4-44C5-9077-1E0856A0A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11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74B5BD-18FD-40E4-8F44-6FBE98FF5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79F54-A72E-44B3-BA5E-FFDDEF6E0E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E2E946-D7BB-425E-B720-A629E915F1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A7D5B-EA0D-4B20-B1C6-F19C1DD619EE}" type="datetime1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9E928D-DFE3-4D66-89F7-F3B83BF337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0C52C8-C9D5-4533-A54C-3A900C97CB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F5305-1BD4-44C5-9077-1E0856A0A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203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psu.box.com/s/0pcf4z2yl6104zh8b3gsfqmw3gys66c8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sdc108@psu.edu?subject=EOPC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eopc@psu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a.psu.ed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quity.psu.edu/eopc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quity.psu.edu/eopc/overview" TargetMode="External"/><Relationship Id="rId4" Type="http://schemas.openxmlformats.org/officeDocument/2006/relationships/hyperlink" Target="mailto:https://pennstateoffice365.sharepoint.com/sites/EqualOpportunityPlanningCommittee?subject=EOPC%20SharePoint%20site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su.box.com/s/kk3kuzj40942ph6ca55gd84h4pig8vq2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552A9-CA12-4034-A64F-F8D2E7744F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601" y="1619995"/>
            <a:ext cx="12192000" cy="119905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dirty="0">
                <a:solidFill>
                  <a:srgbClr val="002060"/>
                </a:solidFill>
                <a:latin typeface="Avenir LT Std 45 Book"/>
              </a:rPr>
              <a:t>Equal Opportunity Planning Committee (EOPC) Proposal Reviewer Training </a:t>
            </a:r>
            <a:endParaRPr lang="en-US" dirty="0"/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34CFA768-0AB7-466A-842E-90F4BADBA6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429000"/>
            <a:ext cx="12192000" cy="1010669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600" dirty="0">
              <a:solidFill>
                <a:srgbClr val="002060"/>
              </a:solidFill>
              <a:latin typeface="Avenir LT Std 45 Book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600" dirty="0">
              <a:solidFill>
                <a:srgbClr val="002060"/>
              </a:solidFill>
              <a:latin typeface="Avenir LT Std 45 Book" panose="020B0502020203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600" dirty="0">
                <a:solidFill>
                  <a:srgbClr val="002060"/>
                </a:solidFill>
                <a:latin typeface="Avenir LT Std 45 Book" panose="020B0502020203020204" pitchFamily="34" charset="0"/>
              </a:rPr>
              <a:t>Sheila Barlock, M.Ed.</a:t>
            </a:r>
            <a:endParaRPr lang="en-US" sz="2600" dirty="0">
              <a:solidFill>
                <a:srgbClr val="002060"/>
              </a:solidFill>
              <a:latin typeface="Avenir LT Std 45 Book" panose="020B0502020203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600" dirty="0">
                <a:solidFill>
                  <a:srgbClr val="002060"/>
                </a:solidFill>
                <a:latin typeface="Avenir LT Std 45 Book" panose="020B0502020203020204" pitchFamily="34" charset="0"/>
                <a:cs typeface="Times New Roman" panose="02020603050405020304" pitchFamily="18" charset="0"/>
              </a:rPr>
              <a:t>Equity Consultant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600" dirty="0">
                <a:solidFill>
                  <a:srgbClr val="002060"/>
                </a:solidFill>
                <a:latin typeface="Avenir LT Std 45 Book" panose="020B0502020203020204" pitchFamily="34" charset="0"/>
                <a:cs typeface="Times New Roman" panose="02020603050405020304" pitchFamily="18" charset="0"/>
              </a:rPr>
              <a:t>Office of the Vice Provost for Educational Equity</a:t>
            </a:r>
            <a:endParaRPr lang="en-US" sz="2600" dirty="0">
              <a:solidFill>
                <a:srgbClr val="002060"/>
              </a:solidFill>
              <a:latin typeface="Avenir LT Std 65 Medium"/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E737BAF-66EC-4508-9419-8BF6A3AFE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ABDC5-7E89-B341-8DFC-A729978A81BA}" type="slidenum">
              <a:rPr lang="en-US" smtClean="0"/>
              <a:t>1</a:t>
            </a:fld>
            <a:endParaRPr lang="en-US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B0924B4E-EA85-4519-9161-65E91F250F25}"/>
              </a:ext>
            </a:extLst>
          </p:cNvPr>
          <p:cNvSpPr txBox="1">
            <a:spLocks/>
          </p:cNvSpPr>
          <p:nvPr/>
        </p:nvSpPr>
        <p:spPr>
          <a:xfrm>
            <a:off x="8722895" y="64135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47ABDC5-7E89-B341-8DFC-A729978A81BA}" type="slidenum">
              <a:rPr lang="en-US" smtClean="0"/>
              <a:pPr/>
              <a:t>1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9007CD6-07D2-4983-8514-AE1D0D7AEB87}"/>
              </a:ext>
            </a:extLst>
          </p:cNvPr>
          <p:cNvGrpSpPr/>
          <p:nvPr/>
        </p:nvGrpSpPr>
        <p:grpSpPr>
          <a:xfrm>
            <a:off x="1" y="5468246"/>
            <a:ext cx="12192000" cy="1389754"/>
            <a:chOff x="1" y="5468246"/>
            <a:chExt cx="12192000" cy="1389754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D9E19B43-8944-458B-97DC-1BD86A855E66}"/>
                </a:ext>
              </a:extLst>
            </p:cNvPr>
            <p:cNvSpPr/>
            <p:nvPr/>
          </p:nvSpPr>
          <p:spPr>
            <a:xfrm>
              <a:off x="1" y="6400800"/>
              <a:ext cx="12192000" cy="457200"/>
            </a:xfrm>
            <a:prstGeom prst="rect">
              <a:avLst/>
            </a:prstGeom>
            <a:solidFill>
              <a:srgbClr val="072C62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1BE22DDB-6C3E-4F26-BA23-49982DE32F9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9808" y="5468246"/>
              <a:ext cx="3164124" cy="12684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66703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1DFD7-A18E-4D78-8AA4-C4E9A40A9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2211" y="166143"/>
            <a:ext cx="10623884" cy="1325563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002060"/>
                </a:solidFill>
                <a:latin typeface="Avenir LT Std 45 Book"/>
              </a:rPr>
              <a:t>EOPC proposals should address: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CDCE3A1-1741-4C4A-8856-87E76EF75757}"/>
              </a:ext>
            </a:extLst>
          </p:cNvPr>
          <p:cNvSpPr txBox="1">
            <a:spLocks/>
          </p:cNvSpPr>
          <p:nvPr/>
        </p:nvSpPr>
        <p:spPr>
          <a:xfrm>
            <a:off x="8722895" y="64135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47ABDC5-7E89-B341-8DFC-A729978A81BA}" type="slidenum">
              <a:rPr lang="en-US" smtClean="0">
                <a:solidFill>
                  <a:schemeClr val="bg1"/>
                </a:solidFill>
                <a:latin typeface="Avenir LT Std 45 Book" panose="020B0502020203020204" pitchFamily="34" charset="0"/>
              </a:rPr>
              <a:pPr/>
              <a:t>10</a:t>
            </a:fld>
            <a:endParaRPr lang="en-US" dirty="0">
              <a:solidFill>
                <a:schemeClr val="bg1"/>
              </a:solidFill>
              <a:latin typeface="Avenir LT Std 45 Book" panose="020B0502020203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17EB545-9A77-439B-8C31-413143C00323}"/>
              </a:ext>
            </a:extLst>
          </p:cNvPr>
          <p:cNvGrpSpPr/>
          <p:nvPr/>
        </p:nvGrpSpPr>
        <p:grpSpPr>
          <a:xfrm>
            <a:off x="1" y="5468246"/>
            <a:ext cx="12192000" cy="1389754"/>
            <a:chOff x="1" y="5468246"/>
            <a:chExt cx="12192000" cy="138975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5448A7B-E4DB-499C-A1FB-705B6B3B2862}"/>
                </a:ext>
              </a:extLst>
            </p:cNvPr>
            <p:cNvSpPr/>
            <p:nvPr/>
          </p:nvSpPr>
          <p:spPr>
            <a:xfrm>
              <a:off x="1" y="6400800"/>
              <a:ext cx="12192000" cy="457200"/>
            </a:xfrm>
            <a:prstGeom prst="rect">
              <a:avLst/>
            </a:prstGeom>
            <a:solidFill>
              <a:srgbClr val="072C62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188F70E0-FBEA-46DF-8313-4866C5F096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9808" y="5468246"/>
              <a:ext cx="3164124" cy="1268464"/>
            </a:xfrm>
            <a:prstGeom prst="rect">
              <a:avLst/>
            </a:prstGeom>
          </p:spPr>
        </p:pic>
      </p:grp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6E3B45C-C8E6-4C86-BB1A-A320353D1219}"/>
              </a:ext>
            </a:extLst>
          </p:cNvPr>
          <p:cNvSpPr txBox="1">
            <a:spLocks/>
          </p:cNvSpPr>
          <p:nvPr/>
        </p:nvSpPr>
        <p:spPr>
          <a:xfrm>
            <a:off x="8722895" y="646781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47ABDC5-7E89-B341-8DFC-A729978A81BA}" type="slidenum">
              <a:rPr lang="en-US" smtClean="0">
                <a:solidFill>
                  <a:schemeClr val="bg1"/>
                </a:solidFill>
                <a:latin typeface="Avenir LT Std 45 Book" panose="020B0502020203020204" pitchFamily="34" charset="0"/>
              </a:rPr>
              <a:pPr/>
              <a:t>10</a:t>
            </a:fld>
            <a:endParaRPr lang="en-US" dirty="0">
              <a:solidFill>
                <a:schemeClr val="bg1"/>
              </a:solidFill>
              <a:latin typeface="Avenir LT Std 45 Book" panose="020B0502020203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F2BF4D-2310-4B24-B85A-EC45EA535016}"/>
              </a:ext>
            </a:extLst>
          </p:cNvPr>
          <p:cNvSpPr txBox="1"/>
          <p:nvPr/>
        </p:nvSpPr>
        <p:spPr>
          <a:xfrm>
            <a:off x="888422" y="1200150"/>
            <a:ext cx="10164040" cy="42772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latin typeface="Avenir Next LT Pro"/>
                <a:cs typeface="Segoe UI"/>
              </a:rPr>
              <a:t>Timeline:</a:t>
            </a:r>
            <a:r>
              <a:rPr lang="en-US" sz="2400" dirty="0">
                <a:latin typeface="Avenir Next LT Pro"/>
                <a:cs typeface="Segoe UI"/>
              </a:rPr>
              <a:t> Major milestones of the program should be outlined. ​</a:t>
            </a:r>
            <a:endParaRPr lang="en-US"/>
          </a:p>
          <a:p>
            <a:r>
              <a:rPr lang="en-US" sz="2400" b="1" dirty="0">
                <a:latin typeface="Avenir Next LT Pro"/>
                <a:cs typeface="Segoe UI"/>
              </a:rPr>
              <a:t>Renewal proposal:</a:t>
            </a:r>
            <a:r>
              <a:rPr lang="en-US" sz="2400" dirty="0">
                <a:latin typeface="Avenir Next LT Pro"/>
                <a:cs typeface="Segoe UI"/>
              </a:rPr>
              <a:t> If the proposal is a renewal, the proposal should contain an overview of what was learned: challenges, successes, and improvements to be made.</a:t>
            </a:r>
          </a:p>
          <a:p>
            <a:r>
              <a:rPr lang="en-US" sz="2400" b="1" dirty="0">
                <a:latin typeface="Avenir Next LT Pro"/>
                <a:cs typeface="Segoe UI"/>
              </a:rPr>
              <a:t>Budget:</a:t>
            </a:r>
            <a:r>
              <a:rPr lang="en-US" sz="2400" dirty="0">
                <a:latin typeface="Avenir Next LT Pro"/>
                <a:cs typeface="Segoe UI"/>
              </a:rPr>
              <a:t> The budget should meet the EOPC budget guidelines. The proposed budget should include funding from the unit. </a:t>
            </a:r>
          </a:p>
          <a:p>
            <a:r>
              <a:rPr lang="en-US" sz="2400" b="1" dirty="0">
                <a:latin typeface="Avenir Next LT Pro"/>
                <a:cs typeface="Segoe UI"/>
              </a:rPr>
              <a:t>Endorsements: </a:t>
            </a:r>
            <a:r>
              <a:rPr lang="en-US" sz="2400" dirty="0">
                <a:latin typeface="Avenir Next LT Pro"/>
                <a:cs typeface="Segoe UI"/>
              </a:rPr>
              <a:t>All EOPC proposals should contain endorsements from the unit executive, immediate supervisor, and financial officer. </a:t>
            </a:r>
          </a:p>
          <a:p>
            <a:pPr>
              <a:lnSpc>
                <a:spcPct val="150000"/>
              </a:lnSpc>
            </a:pPr>
            <a:endParaRPr lang="en-US" sz="2400" b="1" dirty="0">
              <a:latin typeface="Avenir Next LT Pro"/>
              <a:cs typeface="Segoe UI"/>
            </a:endParaRPr>
          </a:p>
          <a:p>
            <a:pPr>
              <a:lnSpc>
                <a:spcPct val="150000"/>
              </a:lnSpc>
            </a:pPr>
            <a:endParaRPr lang="en-US" sz="2400" b="1" dirty="0">
              <a:latin typeface="Avenir Next LT Pro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1651772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1DFD7-A18E-4D78-8AA4-C4E9A40A9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2211" y="166143"/>
            <a:ext cx="10623884" cy="1325563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002060"/>
                </a:solidFill>
                <a:latin typeface="Avenir LT Std 45 Book"/>
              </a:rPr>
              <a:t>Assessment: 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CDCE3A1-1741-4C4A-8856-87E76EF75757}"/>
              </a:ext>
            </a:extLst>
          </p:cNvPr>
          <p:cNvSpPr txBox="1">
            <a:spLocks/>
          </p:cNvSpPr>
          <p:nvPr/>
        </p:nvSpPr>
        <p:spPr>
          <a:xfrm>
            <a:off x="8722895" y="64135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47ABDC5-7E89-B341-8DFC-A729978A81BA}" type="slidenum">
              <a:rPr lang="en-US" smtClean="0">
                <a:solidFill>
                  <a:schemeClr val="bg1"/>
                </a:solidFill>
                <a:latin typeface="Avenir LT Std 45 Book" panose="020B0502020203020204" pitchFamily="34" charset="0"/>
              </a:rPr>
              <a:pPr/>
              <a:t>11</a:t>
            </a:fld>
            <a:endParaRPr lang="en-US" dirty="0">
              <a:solidFill>
                <a:schemeClr val="bg1"/>
              </a:solidFill>
              <a:latin typeface="Avenir LT Std 45 Book" panose="020B0502020203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17EB545-9A77-439B-8C31-413143C00323}"/>
              </a:ext>
            </a:extLst>
          </p:cNvPr>
          <p:cNvGrpSpPr/>
          <p:nvPr/>
        </p:nvGrpSpPr>
        <p:grpSpPr>
          <a:xfrm>
            <a:off x="1" y="5468246"/>
            <a:ext cx="12192000" cy="1389754"/>
            <a:chOff x="1" y="5468246"/>
            <a:chExt cx="12192000" cy="138975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5448A7B-E4DB-499C-A1FB-705B6B3B2862}"/>
                </a:ext>
              </a:extLst>
            </p:cNvPr>
            <p:cNvSpPr/>
            <p:nvPr/>
          </p:nvSpPr>
          <p:spPr>
            <a:xfrm>
              <a:off x="1" y="6400800"/>
              <a:ext cx="12192000" cy="457200"/>
            </a:xfrm>
            <a:prstGeom prst="rect">
              <a:avLst/>
            </a:prstGeom>
            <a:solidFill>
              <a:srgbClr val="072C62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188F70E0-FBEA-46DF-8313-4866C5F096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9808" y="5468246"/>
              <a:ext cx="3164124" cy="1268464"/>
            </a:xfrm>
            <a:prstGeom prst="rect">
              <a:avLst/>
            </a:prstGeom>
          </p:spPr>
        </p:pic>
      </p:grp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6E3B45C-C8E6-4C86-BB1A-A320353D1219}"/>
              </a:ext>
            </a:extLst>
          </p:cNvPr>
          <p:cNvSpPr txBox="1">
            <a:spLocks/>
          </p:cNvSpPr>
          <p:nvPr/>
        </p:nvSpPr>
        <p:spPr>
          <a:xfrm>
            <a:off x="8722895" y="646781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47ABDC5-7E89-B341-8DFC-A729978A81BA}" type="slidenum">
              <a:rPr lang="en-US" smtClean="0">
                <a:solidFill>
                  <a:schemeClr val="bg1"/>
                </a:solidFill>
                <a:latin typeface="Avenir LT Std 45 Book" panose="020B0502020203020204" pitchFamily="34" charset="0"/>
              </a:rPr>
              <a:pPr/>
              <a:t>11</a:t>
            </a:fld>
            <a:endParaRPr lang="en-US" dirty="0">
              <a:solidFill>
                <a:schemeClr val="bg1"/>
              </a:solidFill>
              <a:latin typeface="Avenir LT Std 45 Book" panose="020B05020202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7D0FC-7DA9-4AE6-92F9-A5824EB89050}"/>
              </a:ext>
            </a:extLst>
          </p:cNvPr>
          <p:cNvSpPr txBox="1">
            <a:spLocks/>
          </p:cNvSpPr>
          <p:nvPr/>
        </p:nvSpPr>
        <p:spPr bwMode="auto">
          <a:xfrm>
            <a:off x="842211" y="1121639"/>
            <a:ext cx="10505441" cy="2382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114300" indent="0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en-US" sz="2400" dirty="0">
                <a:latin typeface="Avenir Next LT Pro"/>
                <a:ea typeface="ＭＳ Ｐゴシック"/>
                <a:cs typeface="Arial"/>
              </a:rPr>
              <a:t>Assessment should address:</a:t>
            </a:r>
            <a:endParaRPr lang="en-US" altLang="en-US" sz="2400" dirty="0">
              <a:latin typeface="Avenir Next LT Pro"/>
              <a:ea typeface="ＭＳ Ｐゴシック" pitchFamily="34" charset="-128"/>
              <a:cs typeface="Arial" panose="020B0604020202020204" pitchFamily="34" charset="0"/>
            </a:endParaRP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Arial,Sans-Serif"/>
              <a:buChar char="•"/>
            </a:pPr>
            <a:r>
              <a:rPr lang="en-US" sz="2400" dirty="0">
                <a:latin typeface="Avenir Next LT Pro"/>
                <a:ea typeface="+mn-lt"/>
                <a:cs typeface="+mn-lt"/>
              </a:rPr>
              <a:t>What is the learning opportunity (activity) and what should be learned? 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Arial,Sans-Serif"/>
              <a:buChar char="•"/>
            </a:pPr>
            <a:r>
              <a:rPr lang="en-US" sz="2400" dirty="0">
                <a:latin typeface="Avenir Next LT Pro"/>
                <a:ea typeface="+mn-lt"/>
                <a:cs typeface="+mn-lt"/>
              </a:rPr>
              <a:t>How should participants be changed as a result of attending or participating in this program or initiative?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Arial,Sans-Serif"/>
              <a:buChar char="•"/>
            </a:pPr>
            <a:r>
              <a:rPr lang="en-US" sz="2400" dirty="0">
                <a:latin typeface="Avenir Next LT Pro"/>
                <a:ea typeface="+mn-lt"/>
                <a:cs typeface="+mn-lt"/>
              </a:rPr>
              <a:t>How is the learning going to be measured? </a:t>
            </a:r>
            <a:endParaRPr lang="en-US" sz="2400" dirty="0">
              <a:latin typeface="Avenir Next LT Pro"/>
            </a:endParaRPr>
          </a:p>
        </p:txBody>
      </p:sp>
    </p:spTree>
    <p:extLst>
      <p:ext uri="{BB962C8B-B14F-4D97-AF65-F5344CB8AC3E}">
        <p14:creationId xmlns:p14="http://schemas.microsoft.com/office/powerpoint/2010/main" val="833034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3BD7C9D8-C2FE-4EF0-B3E7-CB8E8148EB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768" r="5438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CDCE3A1-1741-4C4A-8856-87E76EF75757}"/>
              </a:ext>
            </a:extLst>
          </p:cNvPr>
          <p:cNvSpPr txBox="1">
            <a:spLocks/>
          </p:cNvSpPr>
          <p:nvPr/>
        </p:nvSpPr>
        <p:spPr>
          <a:xfrm>
            <a:off x="8722895" y="64135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fld id="{147ABDC5-7E89-B341-8DFC-A729978A81BA}" type="slidenum">
              <a:rPr lang="en-US" smtClean="0">
                <a:solidFill>
                  <a:schemeClr val="bg1"/>
                </a:solidFill>
                <a:latin typeface="Avenir LT Std 45 Book" panose="020B0502020203020204" pitchFamily="34" charset="0"/>
              </a:rPr>
              <a:pPr>
                <a:spcAft>
                  <a:spcPts val="600"/>
                </a:spcAft>
              </a:pPr>
              <a:t>12</a:t>
            </a:fld>
            <a:endParaRPr lang="en-US">
              <a:solidFill>
                <a:schemeClr val="bg1"/>
              </a:solidFill>
              <a:latin typeface="Avenir LT Std 45 Book" panose="020B0502020203020204" pitchFamily="34" charset="0"/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6E3B45C-C8E6-4C86-BB1A-A320353D1219}"/>
              </a:ext>
            </a:extLst>
          </p:cNvPr>
          <p:cNvSpPr txBox="1">
            <a:spLocks/>
          </p:cNvSpPr>
          <p:nvPr/>
        </p:nvSpPr>
        <p:spPr>
          <a:xfrm>
            <a:off x="8722895" y="646781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fld id="{147ABDC5-7E89-B341-8DFC-A729978A81BA}" type="slidenum">
              <a:rPr lang="en-US" smtClean="0">
                <a:solidFill>
                  <a:schemeClr val="bg1"/>
                </a:solidFill>
                <a:latin typeface="Avenir LT Std 45 Book" panose="020B0502020203020204" pitchFamily="34" charset="0"/>
              </a:rPr>
              <a:pPr>
                <a:spcAft>
                  <a:spcPts val="600"/>
                </a:spcAft>
              </a:pPr>
              <a:t>12</a:t>
            </a:fld>
            <a:endParaRPr lang="en-US">
              <a:solidFill>
                <a:schemeClr val="bg1"/>
              </a:solidFill>
              <a:latin typeface="Avenir LT Std 45 Book" panose="020B0502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807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1DFD7-A18E-4D78-8AA4-C4E9A40A9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859" y="365125"/>
            <a:ext cx="10623884" cy="728086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002060"/>
                </a:solidFill>
                <a:latin typeface="Avenir LT Std 45 Book"/>
              </a:rPr>
              <a:t>EOPC proposal evaluation: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CDCE3A1-1741-4C4A-8856-87E76EF75757}"/>
              </a:ext>
            </a:extLst>
          </p:cNvPr>
          <p:cNvSpPr txBox="1">
            <a:spLocks/>
          </p:cNvSpPr>
          <p:nvPr/>
        </p:nvSpPr>
        <p:spPr>
          <a:xfrm>
            <a:off x="8722895" y="64135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47ABDC5-7E89-B341-8DFC-A729978A81BA}" type="slidenum">
              <a:rPr lang="en-US" smtClean="0">
                <a:solidFill>
                  <a:schemeClr val="bg1"/>
                </a:solidFill>
                <a:latin typeface="Avenir LT Std 45 Book" panose="020B0502020203020204" pitchFamily="34" charset="0"/>
              </a:rPr>
              <a:pPr/>
              <a:t>13</a:t>
            </a:fld>
            <a:endParaRPr lang="en-US" dirty="0">
              <a:solidFill>
                <a:schemeClr val="bg1"/>
              </a:solidFill>
              <a:latin typeface="Avenir LT Std 45 Book" panose="020B0502020203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17EB545-9A77-439B-8C31-413143C00323}"/>
              </a:ext>
            </a:extLst>
          </p:cNvPr>
          <p:cNvGrpSpPr/>
          <p:nvPr/>
        </p:nvGrpSpPr>
        <p:grpSpPr>
          <a:xfrm>
            <a:off x="1" y="5468246"/>
            <a:ext cx="12192000" cy="1389754"/>
            <a:chOff x="1" y="5468246"/>
            <a:chExt cx="12192000" cy="138975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5448A7B-E4DB-499C-A1FB-705B6B3B2862}"/>
                </a:ext>
              </a:extLst>
            </p:cNvPr>
            <p:cNvSpPr/>
            <p:nvPr/>
          </p:nvSpPr>
          <p:spPr>
            <a:xfrm>
              <a:off x="1" y="6400800"/>
              <a:ext cx="12192000" cy="457200"/>
            </a:xfrm>
            <a:prstGeom prst="rect">
              <a:avLst/>
            </a:prstGeom>
            <a:solidFill>
              <a:srgbClr val="072C62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188F70E0-FBEA-46DF-8313-4866C5F096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9808" y="5468246"/>
              <a:ext cx="3164124" cy="1268464"/>
            </a:xfrm>
            <a:prstGeom prst="rect">
              <a:avLst/>
            </a:prstGeom>
          </p:spPr>
        </p:pic>
      </p:grp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6E3B45C-C8E6-4C86-BB1A-A320353D1219}"/>
              </a:ext>
            </a:extLst>
          </p:cNvPr>
          <p:cNvSpPr txBox="1">
            <a:spLocks/>
          </p:cNvSpPr>
          <p:nvPr/>
        </p:nvSpPr>
        <p:spPr>
          <a:xfrm>
            <a:off x="8722895" y="646781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47ABDC5-7E89-B341-8DFC-A729978A81BA}" type="slidenum">
              <a:rPr lang="en-US" smtClean="0">
                <a:solidFill>
                  <a:schemeClr val="bg1"/>
                </a:solidFill>
                <a:latin typeface="Avenir LT Std 45 Book" panose="020B0502020203020204" pitchFamily="34" charset="0"/>
              </a:rPr>
              <a:pPr/>
              <a:t>13</a:t>
            </a:fld>
            <a:endParaRPr lang="en-US" dirty="0">
              <a:solidFill>
                <a:schemeClr val="bg1"/>
              </a:solidFill>
              <a:latin typeface="Avenir LT Std 45 Book" panose="020B0502020203020204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0190E42-2619-447E-B3E0-3FF9598355C3}"/>
              </a:ext>
            </a:extLst>
          </p:cNvPr>
          <p:cNvSpPr txBox="1">
            <a:spLocks/>
          </p:cNvSpPr>
          <p:nvPr/>
        </p:nvSpPr>
        <p:spPr bwMode="auto">
          <a:xfrm>
            <a:off x="969429" y="854724"/>
            <a:ext cx="10491313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400" dirty="0">
              <a:latin typeface="Avenir Next LT Pro"/>
              <a:cs typeface="Arial" panose="020B0604020202020204" pitchFamily="34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latin typeface="Avenir Next LT Pro"/>
                <a:cs typeface="Calibri" panose="020F0502020204030204"/>
              </a:rPr>
              <a:t>Each reviewer is expected to complete an evaluation of the proposals they are assigned. </a:t>
            </a:r>
          </a:p>
          <a:p>
            <a:pPr marL="800100" lvl="1" indent="-342900">
              <a:buFont typeface="Courier New"/>
              <a:buChar char="o"/>
            </a:pPr>
            <a:r>
              <a:rPr lang="en-US" sz="2400" dirty="0">
                <a:latin typeface="Avenir Next LT Pro"/>
                <a:cs typeface="Calibri" panose="020F0502020204030204"/>
              </a:rPr>
              <a:t>The feedback you provide in this form will be used in funding notification letters</a:t>
            </a:r>
          </a:p>
          <a:p>
            <a:pPr marL="800100" lvl="1" indent="-342900">
              <a:buFont typeface="Courier New"/>
              <a:buChar char="o"/>
            </a:pPr>
            <a:r>
              <a:rPr lang="en-US" sz="2400" dirty="0">
                <a:latin typeface="Avenir Next LT Pro"/>
                <a:cs typeface="Calibri" panose="020F0502020204030204"/>
              </a:rPr>
              <a:t>Provide clearly written feedback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latin typeface="Avenir Next LT Pro"/>
                <a:cs typeface="Calibri" panose="020F0502020204030204"/>
              </a:rPr>
              <a:t>Click here to view the </a:t>
            </a:r>
            <a:r>
              <a:rPr lang="en-US" sz="2400" dirty="0">
                <a:latin typeface="Avenir Next LT Pro"/>
                <a:cs typeface="Calibri" panose="020F0502020204030204"/>
                <a:hlinkClick r:id="rId3"/>
              </a:rPr>
              <a:t>EOPC Proposal Evaluation</a:t>
            </a:r>
            <a:endParaRPr lang="en-US" sz="2400" dirty="0">
              <a:latin typeface="Avenir Next LT Pro"/>
              <a:cs typeface="Calibri" panose="020F0502020204030204"/>
            </a:endParaRPr>
          </a:p>
          <a:p>
            <a:endParaRPr lang="en-US" sz="2400" dirty="0">
              <a:latin typeface="Avenir Next LT Pro"/>
              <a:cs typeface="Arial" panose="020B0604020202020204" pitchFamily="34" charset="0"/>
            </a:endParaRPr>
          </a:p>
          <a:p>
            <a:endParaRPr lang="en-US" sz="2400" dirty="0">
              <a:latin typeface="Avenir Next LT Pro"/>
              <a:cs typeface="Arial" panose="020B0604020202020204" pitchFamily="34" charset="0"/>
            </a:endParaRPr>
          </a:p>
          <a:p>
            <a:endParaRPr lang="en-US" sz="2400" dirty="0">
              <a:latin typeface="Avenir Next LT Pro"/>
              <a:cs typeface="Arial" panose="020B0604020202020204" pitchFamily="34" charset="0"/>
            </a:endParaRPr>
          </a:p>
          <a:p>
            <a:endParaRPr lang="en-US" sz="2400" dirty="0">
              <a:latin typeface="Avenir Next LT Pro"/>
              <a:cs typeface="Arial" panose="020B0604020202020204" pitchFamily="34" charset="0"/>
            </a:endParaRPr>
          </a:p>
          <a:p>
            <a:endParaRPr lang="en-US" sz="2400" dirty="0">
              <a:latin typeface="Avenir Next LT Pro"/>
              <a:cs typeface="Arial" panose="020B0604020202020204" pitchFamily="34" charset="0"/>
            </a:endParaRPr>
          </a:p>
          <a:p>
            <a:endParaRPr lang="en-US" sz="2400" dirty="0">
              <a:latin typeface="Avenir Next LT Pro"/>
              <a:cs typeface="Arial" panose="020B0604020202020204" pitchFamily="34" charset="0"/>
            </a:endParaRPr>
          </a:p>
          <a:p>
            <a:endParaRPr lang="en-US" sz="2400" dirty="0">
              <a:latin typeface="Avenir Next LT Pro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1965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1DFD7-A18E-4D78-8AA4-C4E9A40A9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623884" cy="1325563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002060"/>
                </a:solidFill>
                <a:latin typeface="Avenir LT Std 45 Book"/>
              </a:rPr>
              <a:t>Funding options: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CDCE3A1-1741-4C4A-8856-87E76EF75757}"/>
              </a:ext>
            </a:extLst>
          </p:cNvPr>
          <p:cNvSpPr txBox="1">
            <a:spLocks/>
          </p:cNvSpPr>
          <p:nvPr/>
        </p:nvSpPr>
        <p:spPr>
          <a:xfrm>
            <a:off x="8722895" y="64135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47ABDC5-7E89-B341-8DFC-A729978A81BA}" type="slidenum">
              <a:rPr lang="en-US" smtClean="0">
                <a:solidFill>
                  <a:schemeClr val="bg1"/>
                </a:solidFill>
                <a:latin typeface="Avenir LT Std 45 Book" panose="020B0502020203020204" pitchFamily="34" charset="0"/>
              </a:rPr>
              <a:pPr/>
              <a:t>14</a:t>
            </a:fld>
            <a:endParaRPr lang="en-US" dirty="0">
              <a:solidFill>
                <a:schemeClr val="bg1"/>
              </a:solidFill>
              <a:latin typeface="Avenir LT Std 45 Book" panose="020B0502020203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17EB545-9A77-439B-8C31-413143C00323}"/>
              </a:ext>
            </a:extLst>
          </p:cNvPr>
          <p:cNvGrpSpPr/>
          <p:nvPr/>
        </p:nvGrpSpPr>
        <p:grpSpPr>
          <a:xfrm>
            <a:off x="1" y="5468246"/>
            <a:ext cx="12192000" cy="1389754"/>
            <a:chOff x="1" y="5468246"/>
            <a:chExt cx="12192000" cy="138975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5448A7B-E4DB-499C-A1FB-705B6B3B2862}"/>
                </a:ext>
              </a:extLst>
            </p:cNvPr>
            <p:cNvSpPr/>
            <p:nvPr/>
          </p:nvSpPr>
          <p:spPr>
            <a:xfrm>
              <a:off x="1" y="6400800"/>
              <a:ext cx="12192000" cy="457200"/>
            </a:xfrm>
            <a:prstGeom prst="rect">
              <a:avLst/>
            </a:prstGeom>
            <a:solidFill>
              <a:srgbClr val="072C62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188F70E0-FBEA-46DF-8313-4866C5F096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9808" y="5468246"/>
              <a:ext cx="3164124" cy="1268464"/>
            </a:xfrm>
            <a:prstGeom prst="rect">
              <a:avLst/>
            </a:prstGeom>
          </p:spPr>
        </p:pic>
      </p:grp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6E3B45C-C8E6-4C86-BB1A-A320353D1219}"/>
              </a:ext>
            </a:extLst>
          </p:cNvPr>
          <p:cNvSpPr txBox="1">
            <a:spLocks/>
          </p:cNvSpPr>
          <p:nvPr/>
        </p:nvSpPr>
        <p:spPr>
          <a:xfrm>
            <a:off x="8722895" y="646781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47ABDC5-7E89-B341-8DFC-A729978A81BA}" type="slidenum">
              <a:rPr lang="en-US" smtClean="0">
                <a:solidFill>
                  <a:schemeClr val="bg1"/>
                </a:solidFill>
                <a:latin typeface="Avenir LT Std 45 Book" panose="020B0502020203020204" pitchFamily="34" charset="0"/>
              </a:rPr>
              <a:pPr/>
              <a:t>14</a:t>
            </a:fld>
            <a:endParaRPr lang="en-US" dirty="0">
              <a:solidFill>
                <a:schemeClr val="bg1"/>
              </a:solidFill>
              <a:latin typeface="Avenir LT Std 45 Book" panose="020B0502020203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BCCF396-FE10-457B-B7B8-0354CEE6D41C}"/>
              </a:ext>
            </a:extLst>
          </p:cNvPr>
          <p:cNvSpPr txBox="1"/>
          <p:nvPr/>
        </p:nvSpPr>
        <p:spPr>
          <a:xfrm>
            <a:off x="924790" y="1393570"/>
            <a:ext cx="10076543" cy="227876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indent="-457200">
              <a:lnSpc>
                <a:spcPct val="120000"/>
              </a:lnSpc>
              <a:spcBef>
                <a:spcPct val="0"/>
              </a:spcBef>
              <a:buFont typeface="Arial"/>
              <a:buChar char="•"/>
            </a:pPr>
            <a:r>
              <a:rPr lang="en-US" altLang="en-US" sz="2400" dirty="0">
                <a:latin typeface="Avenir Next LT Pro"/>
                <a:ea typeface="ＭＳ Ｐゴシック"/>
                <a:cs typeface="Arial"/>
              </a:rPr>
              <a:t>Full funding, no conditions</a:t>
            </a:r>
          </a:p>
          <a:p>
            <a:pPr indent="-457200">
              <a:lnSpc>
                <a:spcPct val="120000"/>
              </a:lnSpc>
              <a:spcBef>
                <a:spcPct val="0"/>
              </a:spcBef>
              <a:buFont typeface="Arial"/>
              <a:buChar char="•"/>
            </a:pPr>
            <a:r>
              <a:rPr lang="en-US" altLang="en-US" sz="2400" dirty="0">
                <a:latin typeface="Avenir Next LT Pro"/>
                <a:ea typeface="ＭＳ Ｐゴシック"/>
                <a:cs typeface="Arial"/>
              </a:rPr>
              <a:t>Funding with conditions</a:t>
            </a:r>
          </a:p>
          <a:p>
            <a:pPr indent="-457200">
              <a:lnSpc>
                <a:spcPct val="120000"/>
              </a:lnSpc>
              <a:spcBef>
                <a:spcPct val="0"/>
              </a:spcBef>
              <a:buFont typeface="Arial"/>
              <a:buChar char="•"/>
            </a:pPr>
            <a:r>
              <a:rPr lang="en-US" altLang="en-US" sz="2400" dirty="0">
                <a:latin typeface="Avenir Next LT Pro"/>
                <a:ea typeface="ＭＳ Ｐゴシック"/>
                <a:cs typeface="Arial"/>
              </a:rPr>
              <a:t>Partial funding</a:t>
            </a:r>
          </a:p>
          <a:p>
            <a:pPr indent="-457200">
              <a:lnSpc>
                <a:spcPct val="120000"/>
              </a:lnSpc>
              <a:spcBef>
                <a:spcPct val="0"/>
              </a:spcBef>
              <a:buFont typeface="Arial"/>
              <a:buChar char="•"/>
            </a:pPr>
            <a:r>
              <a:rPr lang="en-US" altLang="en-US" sz="2400" dirty="0">
                <a:latin typeface="Avenir Next LT Pro"/>
                <a:ea typeface="ＭＳ Ｐゴシック"/>
                <a:cs typeface="Arial"/>
              </a:rPr>
              <a:t>Partial funding with conditions</a:t>
            </a:r>
          </a:p>
          <a:p>
            <a:pPr indent="-457200">
              <a:lnSpc>
                <a:spcPct val="120000"/>
              </a:lnSpc>
              <a:spcBef>
                <a:spcPct val="0"/>
              </a:spcBef>
              <a:buFont typeface="Arial"/>
              <a:buChar char="•"/>
            </a:pPr>
            <a:r>
              <a:rPr lang="en-US" altLang="en-US" sz="2400" dirty="0">
                <a:latin typeface="Avenir Next LT Pro"/>
                <a:ea typeface="ＭＳ Ｐゴシック"/>
                <a:cs typeface="Arial"/>
              </a:rPr>
              <a:t>No funding</a:t>
            </a:r>
          </a:p>
        </p:txBody>
      </p:sp>
    </p:spTree>
    <p:extLst>
      <p:ext uri="{BB962C8B-B14F-4D97-AF65-F5344CB8AC3E}">
        <p14:creationId xmlns:p14="http://schemas.microsoft.com/office/powerpoint/2010/main" val="14375258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1DFD7-A18E-4D78-8AA4-C4E9A40A9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2211" y="166143"/>
            <a:ext cx="10623884" cy="1325563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002060"/>
                </a:solidFill>
                <a:latin typeface="Avenir LT Std 45 Book"/>
              </a:rPr>
              <a:t>Funding notifications: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CDCE3A1-1741-4C4A-8856-87E76EF75757}"/>
              </a:ext>
            </a:extLst>
          </p:cNvPr>
          <p:cNvSpPr txBox="1">
            <a:spLocks/>
          </p:cNvSpPr>
          <p:nvPr/>
        </p:nvSpPr>
        <p:spPr>
          <a:xfrm>
            <a:off x="8722895" y="64135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47ABDC5-7E89-B341-8DFC-A729978A81BA}" type="slidenum">
              <a:rPr lang="en-US" smtClean="0">
                <a:solidFill>
                  <a:schemeClr val="bg1"/>
                </a:solidFill>
                <a:latin typeface="Avenir LT Std 45 Book" panose="020B0502020203020204" pitchFamily="34" charset="0"/>
              </a:rPr>
              <a:pPr/>
              <a:t>15</a:t>
            </a:fld>
            <a:endParaRPr lang="en-US" dirty="0">
              <a:solidFill>
                <a:schemeClr val="bg1"/>
              </a:solidFill>
              <a:latin typeface="Avenir LT Std 45 Book" panose="020B0502020203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17EB545-9A77-439B-8C31-413143C00323}"/>
              </a:ext>
            </a:extLst>
          </p:cNvPr>
          <p:cNvGrpSpPr/>
          <p:nvPr/>
        </p:nvGrpSpPr>
        <p:grpSpPr>
          <a:xfrm>
            <a:off x="1" y="5468246"/>
            <a:ext cx="12192000" cy="1389754"/>
            <a:chOff x="1" y="5468246"/>
            <a:chExt cx="12192000" cy="138975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5448A7B-E4DB-499C-A1FB-705B6B3B2862}"/>
                </a:ext>
              </a:extLst>
            </p:cNvPr>
            <p:cNvSpPr/>
            <p:nvPr/>
          </p:nvSpPr>
          <p:spPr>
            <a:xfrm>
              <a:off x="1" y="6400800"/>
              <a:ext cx="12192000" cy="457200"/>
            </a:xfrm>
            <a:prstGeom prst="rect">
              <a:avLst/>
            </a:prstGeom>
            <a:solidFill>
              <a:srgbClr val="072C62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188F70E0-FBEA-46DF-8313-4866C5F096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9808" y="5468246"/>
              <a:ext cx="3164124" cy="1268464"/>
            </a:xfrm>
            <a:prstGeom prst="rect">
              <a:avLst/>
            </a:prstGeom>
          </p:spPr>
        </p:pic>
      </p:grp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6E3B45C-C8E6-4C86-BB1A-A320353D1219}"/>
              </a:ext>
            </a:extLst>
          </p:cNvPr>
          <p:cNvSpPr txBox="1">
            <a:spLocks/>
          </p:cNvSpPr>
          <p:nvPr/>
        </p:nvSpPr>
        <p:spPr>
          <a:xfrm>
            <a:off x="8722895" y="646781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47ABDC5-7E89-B341-8DFC-A729978A81BA}" type="slidenum">
              <a:rPr lang="en-US" smtClean="0">
                <a:solidFill>
                  <a:schemeClr val="bg1"/>
                </a:solidFill>
                <a:latin typeface="Avenir LT Std 45 Book" panose="020B0502020203020204" pitchFamily="34" charset="0"/>
              </a:rPr>
              <a:pPr/>
              <a:t>15</a:t>
            </a:fld>
            <a:endParaRPr lang="en-US" dirty="0">
              <a:solidFill>
                <a:schemeClr val="bg1"/>
              </a:solidFill>
              <a:latin typeface="Avenir LT Std 45 Book" panose="020B0502020203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129488-9CB9-425D-94E9-7DD7B1299D60}"/>
              </a:ext>
            </a:extLst>
          </p:cNvPr>
          <p:cNvSpPr txBox="1"/>
          <p:nvPr/>
        </p:nvSpPr>
        <p:spPr>
          <a:xfrm>
            <a:off x="897082" y="1165513"/>
            <a:ext cx="10778837" cy="378565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71450" indent="-171450">
              <a:buFont typeface="Arial"/>
              <a:buChar char="•"/>
            </a:pPr>
            <a:r>
              <a:rPr lang="en-US" sz="2400" dirty="0">
                <a:latin typeface="Avenir Next LT Pro"/>
              </a:rPr>
              <a:t>If the review team chooses to fund with conditions, the proposal submitters will have a deadline to resubmit their proposal reflecting any suggested changes. </a:t>
            </a:r>
            <a:endParaRPr lang="en-US" sz="2400" dirty="0">
              <a:latin typeface="Avenir Next LT Pro"/>
              <a:cs typeface="Arial"/>
            </a:endParaRPr>
          </a:p>
          <a:p>
            <a:pPr marL="171450" indent="-171450">
              <a:buFont typeface="Arial"/>
              <a:buChar char="•"/>
            </a:pPr>
            <a:endParaRPr lang="en-US" sz="2400" dirty="0">
              <a:latin typeface="Avenir Next LT Pro"/>
              <a:cs typeface="Arial"/>
            </a:endParaRPr>
          </a:p>
          <a:p>
            <a:pPr marL="171450" indent="-171450">
              <a:buFont typeface="Arial"/>
              <a:buChar char="•"/>
            </a:pPr>
            <a:r>
              <a:rPr lang="en-US" sz="2400" dirty="0">
                <a:latin typeface="Avenir Next LT Pro"/>
              </a:rPr>
              <a:t>If there are conditions that the review team wants the proposal submitter to meet before receiving funding, it is crucial that the review team clearly articulates those conditions. </a:t>
            </a:r>
            <a:endParaRPr lang="en-US" sz="2400" dirty="0">
              <a:latin typeface="Avenir Next LT Pro"/>
              <a:cs typeface="Calibri"/>
            </a:endParaRPr>
          </a:p>
          <a:p>
            <a:pPr marL="171450" indent="-171450">
              <a:buFont typeface="Arial"/>
              <a:buChar char="•"/>
            </a:pPr>
            <a:endParaRPr lang="en-US" sz="2400" dirty="0">
              <a:latin typeface="Avenir Next LT Pro"/>
              <a:cs typeface="Arial"/>
            </a:endParaRPr>
          </a:p>
          <a:p>
            <a:pPr marL="171450" indent="-171450">
              <a:buFont typeface="Arial"/>
              <a:buChar char="•"/>
            </a:pPr>
            <a:r>
              <a:rPr lang="en-US" sz="2400" dirty="0">
                <a:latin typeface="Avenir Next LT Pro"/>
              </a:rPr>
              <a:t>Proposal submitters will have access to the Equity Consultant for any assistance or clarification as they revise their proposal. </a:t>
            </a:r>
            <a:endParaRPr lang="en-US" sz="2400" dirty="0">
              <a:latin typeface="Avenir Next LT Pro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89605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1DFD7-A18E-4D78-8AA4-C4E9A40A9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623884" cy="1325563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002060"/>
                </a:solidFill>
                <a:latin typeface="Avenir LT Std 45 Book"/>
              </a:rPr>
              <a:t>About "no funding":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CDCE3A1-1741-4C4A-8856-87E76EF75757}"/>
              </a:ext>
            </a:extLst>
          </p:cNvPr>
          <p:cNvSpPr txBox="1">
            <a:spLocks/>
          </p:cNvSpPr>
          <p:nvPr/>
        </p:nvSpPr>
        <p:spPr>
          <a:xfrm>
            <a:off x="8722895" y="64135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47ABDC5-7E89-B341-8DFC-A729978A81BA}" type="slidenum">
              <a:rPr lang="en-US" smtClean="0">
                <a:solidFill>
                  <a:schemeClr val="bg1"/>
                </a:solidFill>
                <a:latin typeface="Avenir LT Std 45 Book" panose="020B0502020203020204" pitchFamily="34" charset="0"/>
              </a:rPr>
              <a:pPr/>
              <a:t>16</a:t>
            </a:fld>
            <a:endParaRPr lang="en-US" dirty="0">
              <a:solidFill>
                <a:schemeClr val="bg1"/>
              </a:solidFill>
              <a:latin typeface="Avenir LT Std 45 Book" panose="020B0502020203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17EB545-9A77-439B-8C31-413143C00323}"/>
              </a:ext>
            </a:extLst>
          </p:cNvPr>
          <p:cNvGrpSpPr/>
          <p:nvPr/>
        </p:nvGrpSpPr>
        <p:grpSpPr>
          <a:xfrm>
            <a:off x="1" y="5468246"/>
            <a:ext cx="12192000" cy="1389754"/>
            <a:chOff x="1" y="5468246"/>
            <a:chExt cx="12192000" cy="138975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5448A7B-E4DB-499C-A1FB-705B6B3B2862}"/>
                </a:ext>
              </a:extLst>
            </p:cNvPr>
            <p:cNvSpPr/>
            <p:nvPr/>
          </p:nvSpPr>
          <p:spPr>
            <a:xfrm>
              <a:off x="1" y="6400800"/>
              <a:ext cx="12192000" cy="457200"/>
            </a:xfrm>
            <a:prstGeom prst="rect">
              <a:avLst/>
            </a:prstGeom>
            <a:solidFill>
              <a:srgbClr val="072C62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188F70E0-FBEA-46DF-8313-4866C5F096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9808" y="5468246"/>
              <a:ext cx="3164124" cy="1268464"/>
            </a:xfrm>
            <a:prstGeom prst="rect">
              <a:avLst/>
            </a:prstGeom>
          </p:spPr>
        </p:pic>
      </p:grp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6E3B45C-C8E6-4C86-BB1A-A320353D1219}"/>
              </a:ext>
            </a:extLst>
          </p:cNvPr>
          <p:cNvSpPr txBox="1">
            <a:spLocks/>
          </p:cNvSpPr>
          <p:nvPr/>
        </p:nvSpPr>
        <p:spPr>
          <a:xfrm>
            <a:off x="8722895" y="646781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47ABDC5-7E89-B341-8DFC-A729978A81BA}" type="slidenum">
              <a:rPr lang="en-US" smtClean="0">
                <a:solidFill>
                  <a:schemeClr val="bg1"/>
                </a:solidFill>
                <a:latin typeface="Avenir LT Std 45 Book" panose="020B0502020203020204" pitchFamily="34" charset="0"/>
              </a:rPr>
              <a:pPr/>
              <a:t>16</a:t>
            </a:fld>
            <a:endParaRPr lang="en-US" dirty="0">
              <a:solidFill>
                <a:schemeClr val="bg1"/>
              </a:solidFill>
              <a:latin typeface="Avenir LT Std 45 Book" panose="020B0502020203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8B84FA-018B-4F72-B3BE-39B9068ECF53}"/>
              </a:ext>
            </a:extLst>
          </p:cNvPr>
          <p:cNvSpPr txBox="1"/>
          <p:nvPr/>
        </p:nvSpPr>
        <p:spPr>
          <a:xfrm>
            <a:off x="784514" y="1607128"/>
            <a:ext cx="10475767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Avenir Next LT Pro"/>
              </a:rPr>
              <a:t>While no funding is an option, please consider the following:</a:t>
            </a:r>
            <a:endParaRPr lang="en-US" dirty="0">
              <a:latin typeface="Avenir Next LT Pro"/>
              <a:cs typeface="Calibri" panose="020F0502020204030204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latin typeface="Avenir Next LT Pro"/>
              </a:rPr>
              <a:t>Can the proposal be revised? 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latin typeface="Avenir Next LT Pro"/>
                <a:cs typeface="Arial"/>
              </a:rPr>
              <a:t>Proposal submitters can work with the Equity Consultant to revise any part of their proposal.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latin typeface="Avenir Next LT Pro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26163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1DFD7-A18E-4D78-8AA4-C4E9A40A9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2211" y="166143"/>
            <a:ext cx="10623884" cy="1325563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002060"/>
                </a:solidFill>
                <a:latin typeface="Avenir LT Std 45 Book"/>
              </a:rPr>
              <a:t>Reviewing via Zoom: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CDCE3A1-1741-4C4A-8856-87E76EF75757}"/>
              </a:ext>
            </a:extLst>
          </p:cNvPr>
          <p:cNvSpPr txBox="1">
            <a:spLocks/>
          </p:cNvSpPr>
          <p:nvPr/>
        </p:nvSpPr>
        <p:spPr>
          <a:xfrm>
            <a:off x="8722895" y="64135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47ABDC5-7E89-B341-8DFC-A729978A81BA}" type="slidenum">
              <a:rPr lang="en-US" smtClean="0">
                <a:solidFill>
                  <a:schemeClr val="bg1"/>
                </a:solidFill>
                <a:latin typeface="Avenir LT Std 45 Book" panose="020B0502020203020204" pitchFamily="34" charset="0"/>
              </a:rPr>
              <a:pPr/>
              <a:t>17</a:t>
            </a:fld>
            <a:endParaRPr lang="en-US" dirty="0">
              <a:solidFill>
                <a:schemeClr val="bg1"/>
              </a:solidFill>
              <a:latin typeface="Avenir LT Std 45 Book" panose="020B0502020203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17EB545-9A77-439B-8C31-413143C00323}"/>
              </a:ext>
            </a:extLst>
          </p:cNvPr>
          <p:cNvGrpSpPr/>
          <p:nvPr/>
        </p:nvGrpSpPr>
        <p:grpSpPr>
          <a:xfrm>
            <a:off x="1" y="5468246"/>
            <a:ext cx="12192000" cy="1389754"/>
            <a:chOff x="1" y="5468246"/>
            <a:chExt cx="12192000" cy="138975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5448A7B-E4DB-499C-A1FB-705B6B3B2862}"/>
                </a:ext>
              </a:extLst>
            </p:cNvPr>
            <p:cNvSpPr/>
            <p:nvPr/>
          </p:nvSpPr>
          <p:spPr>
            <a:xfrm>
              <a:off x="1" y="6400800"/>
              <a:ext cx="12192000" cy="457200"/>
            </a:xfrm>
            <a:prstGeom prst="rect">
              <a:avLst/>
            </a:prstGeom>
            <a:solidFill>
              <a:srgbClr val="072C62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188F70E0-FBEA-46DF-8313-4866C5F096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9808" y="5468246"/>
              <a:ext cx="3164124" cy="1268464"/>
            </a:xfrm>
            <a:prstGeom prst="rect">
              <a:avLst/>
            </a:prstGeom>
          </p:spPr>
        </p:pic>
      </p:grp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6E3B45C-C8E6-4C86-BB1A-A320353D1219}"/>
              </a:ext>
            </a:extLst>
          </p:cNvPr>
          <p:cNvSpPr txBox="1">
            <a:spLocks/>
          </p:cNvSpPr>
          <p:nvPr/>
        </p:nvSpPr>
        <p:spPr>
          <a:xfrm>
            <a:off x="8722895" y="646781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47ABDC5-7E89-B341-8DFC-A729978A81BA}" type="slidenum">
              <a:rPr lang="en-US" smtClean="0">
                <a:solidFill>
                  <a:schemeClr val="bg1"/>
                </a:solidFill>
                <a:latin typeface="Avenir LT Std 45 Book" panose="020B0502020203020204" pitchFamily="34" charset="0"/>
              </a:rPr>
              <a:pPr/>
              <a:t>17</a:t>
            </a:fld>
            <a:endParaRPr lang="en-US" dirty="0">
              <a:solidFill>
                <a:schemeClr val="bg1"/>
              </a:solidFill>
              <a:latin typeface="Avenir LT Std 45 Book" panose="020B0502020203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129488-9CB9-425D-94E9-7DD7B1299D60}"/>
              </a:ext>
            </a:extLst>
          </p:cNvPr>
          <p:cNvSpPr txBox="1"/>
          <p:nvPr/>
        </p:nvSpPr>
        <p:spPr>
          <a:xfrm>
            <a:off x="983673" y="1252104"/>
            <a:ext cx="10917382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2400" dirty="0">
              <a:latin typeface="Avenir Next LT Pro"/>
              <a:cs typeface="Arial"/>
            </a:endParaRPr>
          </a:p>
          <a:p>
            <a:pPr marL="171450" indent="-171450">
              <a:buFont typeface="Arial"/>
              <a:buChar char="•"/>
            </a:pPr>
            <a:r>
              <a:rPr lang="en-US" sz="2400" dirty="0">
                <a:latin typeface="Avenir Next LT Pro"/>
              </a:rPr>
              <a:t>Start in the same Zoom room for a welcome.</a:t>
            </a:r>
            <a:endParaRPr lang="en-US" sz="2400" dirty="0">
              <a:latin typeface="Avenir Next LT Pro"/>
              <a:cs typeface="Arial"/>
            </a:endParaRPr>
          </a:p>
          <a:p>
            <a:pPr marL="171450" indent="-171450">
              <a:buFont typeface="Arial"/>
              <a:buChar char="•"/>
            </a:pPr>
            <a:r>
              <a:rPr lang="en-US" sz="2400" dirty="0">
                <a:latin typeface="Avenir Next LT Pro"/>
                <a:cs typeface="Arial"/>
              </a:rPr>
              <a:t>Each review team will break off in their own Zoom room.</a:t>
            </a:r>
          </a:p>
          <a:p>
            <a:pPr marL="171450" indent="-171450">
              <a:buFont typeface="Arial"/>
              <a:buChar char="•"/>
            </a:pPr>
            <a:r>
              <a:rPr lang="en-US" sz="2400" dirty="0">
                <a:latin typeface="Avenir Next LT Pro"/>
                <a:cs typeface="Arial"/>
              </a:rPr>
              <a:t>Equity Consultant will be available for questions.</a:t>
            </a:r>
          </a:p>
          <a:p>
            <a:pPr marL="171450" indent="-171450">
              <a:buFont typeface="Arial"/>
              <a:buChar char="•"/>
            </a:pPr>
            <a:endParaRPr lang="en-US" sz="2400" dirty="0">
              <a:latin typeface="Avenir Next LT Pro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4068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1DFD7-A18E-4D78-8AA4-C4E9A40A9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859" y="365125"/>
            <a:ext cx="10623884" cy="728086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002060"/>
                </a:solidFill>
                <a:latin typeface="Avenir LT Std 45 Book"/>
              </a:rPr>
              <a:t>Reviewer cheat sheet: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CDCE3A1-1741-4C4A-8856-87E76EF75757}"/>
              </a:ext>
            </a:extLst>
          </p:cNvPr>
          <p:cNvSpPr txBox="1">
            <a:spLocks/>
          </p:cNvSpPr>
          <p:nvPr/>
        </p:nvSpPr>
        <p:spPr>
          <a:xfrm>
            <a:off x="8722895" y="64135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47ABDC5-7E89-B341-8DFC-A729978A81BA}" type="slidenum">
              <a:rPr lang="en-US" smtClean="0">
                <a:solidFill>
                  <a:schemeClr val="bg1"/>
                </a:solidFill>
                <a:latin typeface="Avenir LT Std 45 Book" panose="020B0502020203020204" pitchFamily="34" charset="0"/>
              </a:rPr>
              <a:pPr/>
              <a:t>18</a:t>
            </a:fld>
            <a:endParaRPr lang="en-US" dirty="0">
              <a:solidFill>
                <a:schemeClr val="bg1"/>
              </a:solidFill>
              <a:latin typeface="Avenir LT Std 45 Book" panose="020B0502020203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17EB545-9A77-439B-8C31-413143C00323}"/>
              </a:ext>
            </a:extLst>
          </p:cNvPr>
          <p:cNvGrpSpPr/>
          <p:nvPr/>
        </p:nvGrpSpPr>
        <p:grpSpPr>
          <a:xfrm>
            <a:off x="1" y="5468246"/>
            <a:ext cx="12192000" cy="1389754"/>
            <a:chOff x="1" y="5468246"/>
            <a:chExt cx="12192000" cy="138975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5448A7B-E4DB-499C-A1FB-705B6B3B2862}"/>
                </a:ext>
              </a:extLst>
            </p:cNvPr>
            <p:cNvSpPr/>
            <p:nvPr/>
          </p:nvSpPr>
          <p:spPr>
            <a:xfrm>
              <a:off x="1" y="6400800"/>
              <a:ext cx="12192000" cy="457200"/>
            </a:xfrm>
            <a:prstGeom prst="rect">
              <a:avLst/>
            </a:prstGeom>
            <a:solidFill>
              <a:srgbClr val="072C62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188F70E0-FBEA-46DF-8313-4866C5F096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9808" y="5468246"/>
              <a:ext cx="3164124" cy="1268464"/>
            </a:xfrm>
            <a:prstGeom prst="rect">
              <a:avLst/>
            </a:prstGeom>
          </p:spPr>
        </p:pic>
      </p:grp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6E3B45C-C8E6-4C86-BB1A-A320353D1219}"/>
              </a:ext>
            </a:extLst>
          </p:cNvPr>
          <p:cNvSpPr txBox="1">
            <a:spLocks/>
          </p:cNvSpPr>
          <p:nvPr/>
        </p:nvSpPr>
        <p:spPr>
          <a:xfrm>
            <a:off x="8722895" y="646781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47ABDC5-7E89-B341-8DFC-A729978A81BA}" type="slidenum">
              <a:rPr lang="en-US" smtClean="0">
                <a:solidFill>
                  <a:schemeClr val="bg1"/>
                </a:solidFill>
                <a:latin typeface="Avenir LT Std 45 Book" panose="020B0502020203020204" pitchFamily="34" charset="0"/>
              </a:rPr>
              <a:pPr/>
              <a:t>18</a:t>
            </a:fld>
            <a:endParaRPr lang="en-US" dirty="0">
              <a:solidFill>
                <a:schemeClr val="bg1"/>
              </a:solidFill>
              <a:latin typeface="Avenir LT Std 45 Book" panose="020B0502020203020204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0190E42-2619-447E-B3E0-3FF9598355C3}"/>
              </a:ext>
            </a:extLst>
          </p:cNvPr>
          <p:cNvSpPr txBox="1">
            <a:spLocks/>
          </p:cNvSpPr>
          <p:nvPr/>
        </p:nvSpPr>
        <p:spPr bwMode="auto">
          <a:xfrm>
            <a:off x="969429" y="854724"/>
            <a:ext cx="10499972" cy="7109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400" dirty="0">
              <a:latin typeface="Avenir Next LT Pro"/>
              <a:cs typeface="Arial" panose="020B0604020202020204" pitchFamily="34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latin typeface="Avenir Next LT Pro"/>
                <a:cs typeface="Arial"/>
              </a:rPr>
              <a:t>Did they articulate a need for the program?</a:t>
            </a:r>
            <a:endParaRPr lang="en-US" dirty="0">
              <a:latin typeface="Avenir Next LT Pro"/>
              <a:cs typeface="Calibri" panose="020F0502020204030204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latin typeface="Avenir Next LT Pro"/>
                <a:cs typeface="Arial"/>
              </a:rPr>
              <a:t>Who is the intended audience?</a:t>
            </a:r>
            <a:endParaRPr lang="en-US" dirty="0">
              <a:latin typeface="Avenir Next LT Pro"/>
              <a:cs typeface="Calibri" panose="020F0502020204030204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latin typeface="Avenir Next LT Pro"/>
                <a:ea typeface="+mn-lt"/>
                <a:cs typeface="+mn-lt"/>
              </a:rPr>
              <a:t>Is there an alignment with the University's or unit's strategic plan?</a:t>
            </a:r>
            <a:endParaRPr lang="en-US" dirty="0">
              <a:latin typeface="Avenir Next LT Pro"/>
              <a:cs typeface="Calibri" panose="020F0502020204030204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latin typeface="Avenir Next LT Pro"/>
                <a:cs typeface="Arial"/>
              </a:rPr>
              <a:t>Did the proposal contain goals?</a:t>
            </a:r>
            <a:endParaRPr lang="en-US" dirty="0">
              <a:latin typeface="Avenir Next LT Pro"/>
              <a:cs typeface="Calibri" panose="020F0502020204030204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latin typeface="Avenir Next LT Pro"/>
                <a:cs typeface="Arial"/>
              </a:rPr>
              <a:t>Are the learning outcomes/objectives clearly written and measurable?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latin typeface="Avenir Next LT Pro"/>
                <a:cs typeface="Arial"/>
              </a:rPr>
              <a:t>Is there a way to measure the impact of the program (an assessment instrument)?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latin typeface="Avenir Next LT Pro"/>
                <a:cs typeface="Arial"/>
              </a:rPr>
              <a:t>Does the budget adhere to EOPC guidelines, and are they being good stewards of University funds? Is there financial support from the unit?</a:t>
            </a:r>
            <a:endParaRPr lang="en-US" sz="2400" dirty="0">
              <a:latin typeface="Avenir Next LT Pro"/>
              <a:cs typeface="Arial" panose="020B0604020202020204" pitchFamily="34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latin typeface="Avenir Next LT Pro"/>
                <a:cs typeface="Arial"/>
              </a:rPr>
              <a:t>Is the proposal endorsed? 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latin typeface="Avenir Next LT Pro"/>
                <a:cs typeface="Arial"/>
              </a:rPr>
              <a:t>Is no funding an appropriate decision, or can the proposal be revised?</a:t>
            </a:r>
            <a:endParaRPr lang="en-US" sz="2400" dirty="0">
              <a:latin typeface="Avenir Next LT Pro"/>
              <a:cs typeface="Arial" panose="020B0604020202020204" pitchFamily="34" charset="0"/>
            </a:endParaRPr>
          </a:p>
          <a:p>
            <a:endParaRPr lang="en-US" sz="2400" dirty="0">
              <a:latin typeface="Avenir Next LT Pro"/>
              <a:cs typeface="Arial" panose="020B0604020202020204" pitchFamily="34" charset="0"/>
            </a:endParaRPr>
          </a:p>
          <a:p>
            <a:endParaRPr lang="en-US" sz="2400" dirty="0">
              <a:latin typeface="Avenir Next LT Pro"/>
              <a:cs typeface="Arial" panose="020B0604020202020204" pitchFamily="34" charset="0"/>
            </a:endParaRPr>
          </a:p>
          <a:p>
            <a:endParaRPr lang="en-US" sz="2400" dirty="0">
              <a:latin typeface="Avenir Next LT Pro"/>
              <a:cs typeface="Arial" panose="020B0604020202020204" pitchFamily="34" charset="0"/>
            </a:endParaRPr>
          </a:p>
          <a:p>
            <a:endParaRPr lang="en-US" sz="2400" dirty="0">
              <a:latin typeface="Avenir Next LT Pro"/>
              <a:cs typeface="Arial" panose="020B0604020202020204" pitchFamily="34" charset="0"/>
            </a:endParaRPr>
          </a:p>
          <a:p>
            <a:endParaRPr lang="en-US" sz="2400" dirty="0">
              <a:latin typeface="Avenir Next LT Pro"/>
              <a:cs typeface="Arial" panose="020B0604020202020204" pitchFamily="34" charset="0"/>
            </a:endParaRPr>
          </a:p>
          <a:p>
            <a:endParaRPr lang="en-US" sz="2400" dirty="0">
              <a:latin typeface="Avenir Next LT Pro"/>
              <a:cs typeface="Arial" panose="020B0604020202020204" pitchFamily="34" charset="0"/>
            </a:endParaRPr>
          </a:p>
          <a:p>
            <a:endParaRPr lang="en-US" sz="2400" dirty="0">
              <a:latin typeface="Avenir Next LT Pro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5631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1DFD7-A18E-4D78-8AA4-C4E9A40A9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2211" y="166143"/>
            <a:ext cx="10623884" cy="1325563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002060"/>
                </a:solidFill>
                <a:latin typeface="Avenir LT Std 45 Book" panose="020B0502020203020204" pitchFamily="34" charset="0"/>
              </a:rPr>
              <a:t>Want to continue the conversation? 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CDCE3A1-1741-4C4A-8856-87E76EF75757}"/>
              </a:ext>
            </a:extLst>
          </p:cNvPr>
          <p:cNvSpPr txBox="1">
            <a:spLocks/>
          </p:cNvSpPr>
          <p:nvPr/>
        </p:nvSpPr>
        <p:spPr>
          <a:xfrm>
            <a:off x="8722895" y="64135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47ABDC5-7E89-B341-8DFC-A729978A81BA}" type="slidenum">
              <a:rPr lang="en-US" smtClean="0">
                <a:solidFill>
                  <a:schemeClr val="bg1"/>
                </a:solidFill>
                <a:latin typeface="Avenir LT Std 45 Book" panose="020B0502020203020204" pitchFamily="34" charset="0"/>
              </a:rPr>
              <a:pPr/>
              <a:t>19</a:t>
            </a:fld>
            <a:endParaRPr lang="en-US" dirty="0">
              <a:solidFill>
                <a:schemeClr val="bg1"/>
              </a:solidFill>
              <a:latin typeface="Avenir LT Std 45 Book" panose="020B0502020203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17EB545-9A77-439B-8C31-413143C00323}"/>
              </a:ext>
            </a:extLst>
          </p:cNvPr>
          <p:cNvGrpSpPr/>
          <p:nvPr/>
        </p:nvGrpSpPr>
        <p:grpSpPr>
          <a:xfrm>
            <a:off x="1" y="5468246"/>
            <a:ext cx="12192000" cy="1389754"/>
            <a:chOff x="1" y="5468246"/>
            <a:chExt cx="12192000" cy="138975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5448A7B-E4DB-499C-A1FB-705B6B3B2862}"/>
                </a:ext>
              </a:extLst>
            </p:cNvPr>
            <p:cNvSpPr/>
            <p:nvPr/>
          </p:nvSpPr>
          <p:spPr>
            <a:xfrm>
              <a:off x="1" y="6400800"/>
              <a:ext cx="12192000" cy="457200"/>
            </a:xfrm>
            <a:prstGeom prst="rect">
              <a:avLst/>
            </a:prstGeom>
            <a:solidFill>
              <a:srgbClr val="072C62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188F70E0-FBEA-46DF-8313-4866C5F096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9808" y="5468246"/>
              <a:ext cx="3164124" cy="1268464"/>
            </a:xfrm>
            <a:prstGeom prst="rect">
              <a:avLst/>
            </a:prstGeom>
          </p:spPr>
        </p:pic>
      </p:grp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6E3B45C-C8E6-4C86-BB1A-A320353D1219}"/>
              </a:ext>
            </a:extLst>
          </p:cNvPr>
          <p:cNvSpPr txBox="1">
            <a:spLocks/>
          </p:cNvSpPr>
          <p:nvPr/>
        </p:nvSpPr>
        <p:spPr>
          <a:xfrm>
            <a:off x="8722895" y="646781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47ABDC5-7E89-B341-8DFC-A729978A81BA}" type="slidenum">
              <a:rPr lang="en-US" smtClean="0">
                <a:solidFill>
                  <a:schemeClr val="bg1"/>
                </a:solidFill>
                <a:latin typeface="Avenir LT Std 45 Book" panose="020B0502020203020204" pitchFamily="34" charset="0"/>
              </a:rPr>
              <a:pPr/>
              <a:t>19</a:t>
            </a:fld>
            <a:endParaRPr lang="en-US" dirty="0">
              <a:solidFill>
                <a:schemeClr val="bg1"/>
              </a:solidFill>
              <a:latin typeface="Avenir LT Std 45 Book" panose="020B0502020203020204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CEFB18C-28D2-4055-A8B8-3EC1FC2C8E7E}"/>
              </a:ext>
            </a:extLst>
          </p:cNvPr>
          <p:cNvSpPr txBox="1">
            <a:spLocks/>
          </p:cNvSpPr>
          <p:nvPr/>
        </p:nvSpPr>
        <p:spPr bwMode="auto">
          <a:xfrm>
            <a:off x="966832" y="1398563"/>
            <a:ext cx="10801187" cy="356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latin typeface="Avenir LT Std 45 Book" panose="020B0502020203020204" pitchFamily="34" charset="0"/>
                <a:cs typeface="Arial"/>
              </a:rPr>
              <a:t>Please contact me via email:</a:t>
            </a:r>
          </a:p>
          <a:p>
            <a:pPr marL="0" indent="0">
              <a:buNone/>
            </a:pPr>
            <a:r>
              <a:rPr lang="en-US" sz="2400" dirty="0">
                <a:latin typeface="Avenir LT Std 45 Book" panose="020B0502020203020204" pitchFamily="34" charset="0"/>
                <a:cs typeface="Arial"/>
              </a:rPr>
              <a:t>Sheila Barlock</a:t>
            </a:r>
          </a:p>
          <a:p>
            <a:pPr marL="0" indent="0">
              <a:buNone/>
            </a:pPr>
            <a:r>
              <a:rPr lang="en-US" sz="2400" dirty="0">
                <a:latin typeface="Avenir LT Std 45 Book" panose="020B0502020203020204" pitchFamily="34" charset="0"/>
                <a:cs typeface="Arial"/>
              </a:rPr>
              <a:t>Equity Consultant</a:t>
            </a:r>
          </a:p>
          <a:p>
            <a:pPr marL="0" indent="0">
              <a:buNone/>
            </a:pPr>
            <a:r>
              <a:rPr lang="en-US" sz="2400" dirty="0">
                <a:latin typeface="Avenir LT Std 45 Book" panose="020B0502020203020204" pitchFamily="34" charset="0"/>
                <a:cs typeface="Arial"/>
              </a:rPr>
              <a:t>Office of the Vice Provost for Educational Equity</a:t>
            </a:r>
          </a:p>
          <a:p>
            <a:pPr marL="0" indent="0">
              <a:buNone/>
            </a:pPr>
            <a:r>
              <a:rPr lang="en-US" sz="2400" dirty="0">
                <a:latin typeface="Avenir LT Std 45 Book" panose="020B0502020203020204" pitchFamily="34" charset="0"/>
                <a:cs typeface="Arial"/>
                <a:hlinkClick r:id="rId3"/>
              </a:rPr>
              <a:t>sdc108@psu.edu</a:t>
            </a:r>
            <a:r>
              <a:rPr lang="en-US" sz="2400" dirty="0">
                <a:latin typeface="Avenir LT Std 45 Book" panose="020B0502020203020204" pitchFamily="34" charset="0"/>
                <a:cs typeface="Arial"/>
              </a:rPr>
              <a:t>, </a:t>
            </a:r>
            <a:r>
              <a:rPr lang="en-US" sz="2400" dirty="0">
                <a:latin typeface="Avenir LT Std 45 Book" panose="020B0502020203020204" pitchFamily="34" charset="0"/>
                <a:cs typeface="Arial"/>
                <a:hlinkClick r:id="rId4"/>
              </a:rPr>
              <a:t>eopc@psu.edu</a:t>
            </a:r>
            <a:r>
              <a:rPr lang="en-US" sz="2400" dirty="0">
                <a:latin typeface="Avenir LT Std 45 Book" panose="020B0502020203020204" pitchFamily="34" charset="0"/>
                <a:cs typeface="Arial"/>
              </a:rPr>
              <a:t> </a:t>
            </a:r>
          </a:p>
          <a:p>
            <a:pPr marL="0" indent="0">
              <a:buNone/>
            </a:pPr>
            <a:endParaRPr lang="en-US" sz="2400" dirty="0">
              <a:latin typeface="Avenir LT Std 45 Book" panose="020B0502020203020204" pitchFamily="34" charset="0"/>
              <a:cs typeface="Arial"/>
            </a:endParaRPr>
          </a:p>
          <a:p>
            <a:pPr marL="0" indent="0">
              <a:buNone/>
            </a:pPr>
            <a:endParaRPr lang="en-US" sz="1400" b="1" dirty="0"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US" sz="1000" b="1" dirty="0"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036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1DFD7-A18E-4D78-8AA4-C4E9A40A9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623884" cy="1325563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002060"/>
                </a:solidFill>
                <a:latin typeface="Avenir LT Std 45 Book"/>
              </a:rPr>
              <a:t>Learning objectives: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C148D-1A86-4C06-9165-A946A98DA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2299"/>
            <a:ext cx="10990943" cy="410594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Avenir Next LT Pro"/>
                <a:cs typeface="Arial"/>
              </a:rPr>
              <a:t>As a result of today’s training, participants will be able to: </a:t>
            </a:r>
            <a:endParaRPr lang="en-US" sz="2400" dirty="0">
              <a:latin typeface="Avenir Next LT Pro"/>
              <a:cs typeface="Arial" panose="020B0604020202020204" pitchFamily="34" charset="0"/>
            </a:endParaRPr>
          </a:p>
          <a:p>
            <a:pPr lvl="1">
              <a:spcBef>
                <a:spcPts val="250"/>
              </a:spcBef>
            </a:pPr>
            <a:r>
              <a:rPr lang="en-US" dirty="0">
                <a:latin typeface="Avenir Next LT Pro"/>
                <a:ea typeface="+mn-lt"/>
                <a:cs typeface="+mn-lt"/>
              </a:rPr>
              <a:t>Describe the mission of EOPC </a:t>
            </a:r>
          </a:p>
          <a:p>
            <a:pPr lvl="1">
              <a:spcBef>
                <a:spcPts val="250"/>
              </a:spcBef>
            </a:pPr>
            <a:r>
              <a:rPr lang="en-US" dirty="0">
                <a:latin typeface="Avenir Next LT Pro"/>
                <a:ea typeface="+mn-lt"/>
                <a:cs typeface="+mn-lt"/>
              </a:rPr>
              <a:t>Locate EOPC proposal writing resources </a:t>
            </a:r>
          </a:p>
          <a:p>
            <a:pPr lvl="1">
              <a:spcBef>
                <a:spcPts val="250"/>
              </a:spcBef>
            </a:pPr>
            <a:r>
              <a:rPr lang="en-US" dirty="0">
                <a:latin typeface="Avenir Next LT Pro"/>
                <a:ea typeface="+mn-lt"/>
                <a:cs typeface="+mn-lt"/>
              </a:rPr>
              <a:t>Summarize the components of the EOPC proposal </a:t>
            </a:r>
          </a:p>
          <a:p>
            <a:pPr lvl="1">
              <a:spcBef>
                <a:spcPts val="250"/>
              </a:spcBef>
            </a:pPr>
            <a:r>
              <a:rPr lang="en-US" dirty="0">
                <a:latin typeface="Avenir Next LT Pro"/>
                <a:ea typeface="+mn-lt"/>
                <a:cs typeface="+mn-lt"/>
              </a:rPr>
              <a:t>Differentiate between funding decisions </a:t>
            </a:r>
          </a:p>
          <a:p>
            <a:pPr lvl="1">
              <a:spcBef>
                <a:spcPts val="250"/>
              </a:spcBef>
            </a:pPr>
            <a:r>
              <a:rPr lang="en-US" dirty="0">
                <a:latin typeface="Avenir Next LT Pro"/>
                <a:ea typeface="+mn-lt"/>
                <a:cs typeface="+mn-lt"/>
              </a:rPr>
              <a:t>Critique EOPC proposals </a:t>
            </a:r>
            <a:endParaRPr lang="en-US" dirty="0">
              <a:latin typeface="Avenir Next LT Pro"/>
            </a:endParaRPr>
          </a:p>
          <a:p>
            <a:pPr marL="0" indent="0">
              <a:buNone/>
            </a:pPr>
            <a:endParaRPr lang="en-US" sz="2400" dirty="0">
              <a:latin typeface="Avenir Next LT Pro"/>
              <a:cs typeface="Arial" panose="020B060402020202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673F587-A129-4A76-87AC-4F5A92ECCE82}"/>
              </a:ext>
            </a:extLst>
          </p:cNvPr>
          <p:cNvGrpSpPr/>
          <p:nvPr/>
        </p:nvGrpSpPr>
        <p:grpSpPr>
          <a:xfrm>
            <a:off x="1" y="5468246"/>
            <a:ext cx="12192000" cy="1389754"/>
            <a:chOff x="1" y="5468246"/>
            <a:chExt cx="12192000" cy="138975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90B382D-4E05-4D6C-A86A-3162440656E5}"/>
                </a:ext>
              </a:extLst>
            </p:cNvPr>
            <p:cNvSpPr/>
            <p:nvPr/>
          </p:nvSpPr>
          <p:spPr>
            <a:xfrm>
              <a:off x="1" y="6400800"/>
              <a:ext cx="12192000" cy="457200"/>
            </a:xfrm>
            <a:prstGeom prst="rect">
              <a:avLst/>
            </a:prstGeom>
            <a:solidFill>
              <a:srgbClr val="072C62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347CE1EE-99D0-4DB8-903C-7961EE7A684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9808" y="5468246"/>
              <a:ext cx="3164124" cy="1268464"/>
            </a:xfrm>
            <a:prstGeom prst="rect">
              <a:avLst/>
            </a:prstGeom>
          </p:spPr>
        </p:pic>
      </p:grp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CDCE3A1-1741-4C4A-8856-87E76EF75757}"/>
              </a:ext>
            </a:extLst>
          </p:cNvPr>
          <p:cNvSpPr txBox="1">
            <a:spLocks/>
          </p:cNvSpPr>
          <p:nvPr/>
        </p:nvSpPr>
        <p:spPr>
          <a:xfrm>
            <a:off x="8722895" y="646781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47ABDC5-7E89-B341-8DFC-A729978A81BA}" type="slidenum">
              <a:rPr lang="en-US" smtClean="0">
                <a:solidFill>
                  <a:schemeClr val="bg1"/>
                </a:solidFill>
                <a:latin typeface="Avenir LT Std 45 Book" panose="020B0502020203020204" pitchFamily="34" charset="0"/>
              </a:rPr>
              <a:pPr/>
              <a:t>2</a:t>
            </a:fld>
            <a:endParaRPr lang="en-US" dirty="0">
              <a:solidFill>
                <a:schemeClr val="bg1"/>
              </a:solidFill>
              <a:latin typeface="Avenir LT Std 45 Book" panose="020B0502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689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1DFD7-A18E-4D78-8AA4-C4E9A40A9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268862" cy="1325563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002060"/>
                </a:solidFill>
                <a:latin typeface="Avenir LT Std 45 Book"/>
              </a:rPr>
              <a:t>Equal Opportunity Planning Committee (EOPC):</a:t>
            </a:r>
            <a:endParaRPr lang="en-US" sz="3600" dirty="0">
              <a:solidFill>
                <a:srgbClr val="002060"/>
              </a:solidFill>
              <a:latin typeface="Avenir LT Std 45 Book" panose="020B0502020203020204" pitchFamily="34" charset="0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CDCE3A1-1741-4C4A-8856-87E76EF75757}"/>
              </a:ext>
            </a:extLst>
          </p:cNvPr>
          <p:cNvSpPr txBox="1">
            <a:spLocks/>
          </p:cNvSpPr>
          <p:nvPr/>
        </p:nvSpPr>
        <p:spPr>
          <a:xfrm>
            <a:off x="8722895" y="64135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47ABDC5-7E89-B341-8DFC-A729978A81BA}" type="slidenum">
              <a:rPr lang="en-US" smtClean="0">
                <a:solidFill>
                  <a:schemeClr val="bg1"/>
                </a:solidFill>
                <a:latin typeface="Avenir LT Std 45 Book" panose="020B0502020203020204" pitchFamily="34" charset="0"/>
              </a:rPr>
              <a:pPr/>
              <a:t>3</a:t>
            </a:fld>
            <a:endParaRPr lang="en-US" dirty="0">
              <a:solidFill>
                <a:schemeClr val="bg1"/>
              </a:solidFill>
              <a:latin typeface="Avenir LT Std 45 Book" panose="020B0502020203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17EB545-9A77-439B-8C31-413143C00323}"/>
              </a:ext>
            </a:extLst>
          </p:cNvPr>
          <p:cNvGrpSpPr/>
          <p:nvPr/>
        </p:nvGrpSpPr>
        <p:grpSpPr>
          <a:xfrm>
            <a:off x="1" y="5468246"/>
            <a:ext cx="12192000" cy="1389754"/>
            <a:chOff x="1" y="5468246"/>
            <a:chExt cx="12192000" cy="138975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5448A7B-E4DB-499C-A1FB-705B6B3B2862}"/>
                </a:ext>
              </a:extLst>
            </p:cNvPr>
            <p:cNvSpPr/>
            <p:nvPr/>
          </p:nvSpPr>
          <p:spPr>
            <a:xfrm>
              <a:off x="1" y="6400800"/>
              <a:ext cx="12192000" cy="457200"/>
            </a:xfrm>
            <a:prstGeom prst="rect">
              <a:avLst/>
            </a:prstGeom>
            <a:solidFill>
              <a:srgbClr val="072C62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188F70E0-FBEA-46DF-8313-4866C5F096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9808" y="5468246"/>
              <a:ext cx="3164124" cy="1268464"/>
            </a:xfrm>
            <a:prstGeom prst="rect">
              <a:avLst/>
            </a:prstGeom>
          </p:spPr>
        </p:pic>
      </p:grp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6E3B45C-C8E6-4C86-BB1A-A320353D1219}"/>
              </a:ext>
            </a:extLst>
          </p:cNvPr>
          <p:cNvSpPr txBox="1">
            <a:spLocks/>
          </p:cNvSpPr>
          <p:nvPr/>
        </p:nvSpPr>
        <p:spPr>
          <a:xfrm>
            <a:off x="8722895" y="646781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47ABDC5-7E89-B341-8DFC-A729978A81BA}" type="slidenum">
              <a:rPr lang="en-US" smtClean="0">
                <a:solidFill>
                  <a:schemeClr val="bg1"/>
                </a:solidFill>
                <a:latin typeface="Avenir LT Std 45 Book" panose="020B0502020203020204" pitchFamily="34" charset="0"/>
              </a:rPr>
              <a:pPr/>
              <a:t>3</a:t>
            </a:fld>
            <a:endParaRPr lang="en-US" dirty="0">
              <a:solidFill>
                <a:schemeClr val="bg1"/>
              </a:solidFill>
              <a:latin typeface="Avenir LT Std 45 Book" panose="020B0502020203020204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1848ACB-C38D-4CAE-802D-21FF1D1DA367}"/>
              </a:ext>
            </a:extLst>
          </p:cNvPr>
          <p:cNvSpPr>
            <a:spLocks noGrp="1"/>
          </p:cNvSpPr>
          <p:nvPr/>
        </p:nvSpPr>
        <p:spPr>
          <a:xfrm>
            <a:off x="881494" y="1567412"/>
            <a:ext cx="11190102" cy="31274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Avenir Next LT Pro"/>
                <a:cs typeface="Arial"/>
              </a:rPr>
              <a:t>Promotes greater equity for historically underrepresented/underserved groups</a:t>
            </a:r>
          </a:p>
          <a:p>
            <a:r>
              <a:rPr lang="en-US" sz="2400" dirty="0">
                <a:latin typeface="Avenir Next LT Pro"/>
                <a:cs typeface="Arial"/>
              </a:rPr>
              <a:t>Oversees the allocation of institutional funding </a:t>
            </a:r>
            <a:endParaRPr lang="en-US" sz="2400" dirty="0">
              <a:latin typeface="Avenir Next LT Pro"/>
              <a:cs typeface="Arial" panose="020B0604020202020204" pitchFamily="34" charset="0"/>
            </a:endParaRPr>
          </a:p>
          <a:p>
            <a:r>
              <a:rPr lang="en-US" sz="2400" dirty="0">
                <a:latin typeface="Avenir Next LT Pro"/>
                <a:cs typeface="Arial" panose="020B0604020202020204" pitchFamily="34" charset="0"/>
              </a:rPr>
              <a:t>Provides seed funding</a:t>
            </a:r>
          </a:p>
          <a:p>
            <a:r>
              <a:rPr lang="en-US" sz="2400" dirty="0">
                <a:latin typeface="Avenir Next LT Pro"/>
                <a:ea typeface="+mn-lt"/>
                <a:cs typeface="Arial"/>
              </a:rPr>
              <a:t>All EOPC proposals should align with University strategic planning efforts  </a:t>
            </a:r>
            <a:endParaRPr lang="en-US" sz="2000" dirty="0">
              <a:latin typeface="Avenir Next LT Pro"/>
              <a:ea typeface="+mn-lt"/>
              <a:cs typeface="Calibri"/>
            </a:endParaRPr>
          </a:p>
          <a:p>
            <a:pPr lvl="1"/>
            <a:r>
              <a:rPr lang="en-US" sz="2000" dirty="0">
                <a:latin typeface="Avenir Next LT Pro"/>
                <a:ea typeface="+mn-lt"/>
                <a:cs typeface="Arial"/>
              </a:rPr>
              <a:t>For more information visit: </a:t>
            </a:r>
            <a:r>
              <a:rPr lang="en-US" sz="2000" dirty="0">
                <a:latin typeface="Avenir Next LT Pro"/>
                <a:ea typeface="+mn-lt"/>
                <a:cs typeface="Arial"/>
                <a:hlinkClick r:id="" action="ppaction://noaction"/>
              </a:rPr>
              <a:t>http://strategicplan.psu.edu</a:t>
            </a:r>
            <a:r>
              <a:rPr lang="en-US" sz="2000" dirty="0">
                <a:latin typeface="Avenir Next LT Pro"/>
                <a:ea typeface="+mn-lt"/>
                <a:cs typeface="Arial"/>
              </a:rPr>
              <a:t> or </a:t>
            </a:r>
            <a:r>
              <a:rPr lang="en-US" sz="2000" dirty="0">
                <a:latin typeface="Avenir Next LT Pro"/>
                <a:ea typeface="+mn-lt"/>
                <a:cs typeface="Arial"/>
                <a:hlinkClick r:id="rId3"/>
              </a:rPr>
              <a:t>http://www.opa.psu.edu</a:t>
            </a:r>
            <a:r>
              <a:rPr lang="en-US" sz="2000" dirty="0">
                <a:latin typeface="Avenir Next LT Pro"/>
                <a:ea typeface="+mn-lt"/>
                <a:cs typeface="Arial"/>
              </a:rPr>
              <a:t> </a:t>
            </a:r>
            <a:endParaRPr lang="en-US" sz="2000" dirty="0">
              <a:latin typeface="Avenir Next LT Pro"/>
              <a:cs typeface="Calibri"/>
            </a:endParaRPr>
          </a:p>
          <a:p>
            <a:endParaRPr lang="en-US" sz="2400" dirty="0">
              <a:latin typeface="Avenir Next LT Pro"/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6993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1DFD7-A18E-4D78-8AA4-C4E9A40A9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268862" cy="1325563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002060"/>
                </a:solidFill>
                <a:latin typeface="Avenir LT Std 45 Book"/>
              </a:rPr>
              <a:t>EOPC overview: 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CDCE3A1-1741-4C4A-8856-87E76EF75757}"/>
              </a:ext>
            </a:extLst>
          </p:cNvPr>
          <p:cNvSpPr txBox="1">
            <a:spLocks/>
          </p:cNvSpPr>
          <p:nvPr/>
        </p:nvSpPr>
        <p:spPr>
          <a:xfrm>
            <a:off x="8722895" y="64135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47ABDC5-7E89-B341-8DFC-A729978A81BA}" type="slidenum">
              <a:rPr lang="en-US" smtClean="0">
                <a:solidFill>
                  <a:schemeClr val="bg1"/>
                </a:solidFill>
                <a:latin typeface="Avenir LT Std 45 Book" panose="020B0502020203020204" pitchFamily="34" charset="0"/>
              </a:rPr>
              <a:pPr/>
              <a:t>4</a:t>
            </a:fld>
            <a:endParaRPr lang="en-US" dirty="0">
              <a:solidFill>
                <a:schemeClr val="bg1"/>
              </a:solidFill>
              <a:latin typeface="Avenir LT Std 45 Book" panose="020B0502020203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17EB545-9A77-439B-8C31-413143C00323}"/>
              </a:ext>
            </a:extLst>
          </p:cNvPr>
          <p:cNvGrpSpPr/>
          <p:nvPr/>
        </p:nvGrpSpPr>
        <p:grpSpPr>
          <a:xfrm>
            <a:off x="1" y="5468246"/>
            <a:ext cx="12192000" cy="1389754"/>
            <a:chOff x="1" y="5468246"/>
            <a:chExt cx="12192000" cy="138975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5448A7B-E4DB-499C-A1FB-705B6B3B2862}"/>
                </a:ext>
              </a:extLst>
            </p:cNvPr>
            <p:cNvSpPr/>
            <p:nvPr/>
          </p:nvSpPr>
          <p:spPr>
            <a:xfrm>
              <a:off x="1" y="6400800"/>
              <a:ext cx="12192000" cy="457200"/>
            </a:xfrm>
            <a:prstGeom prst="rect">
              <a:avLst/>
            </a:prstGeom>
            <a:solidFill>
              <a:srgbClr val="072C62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188F70E0-FBEA-46DF-8313-4866C5F096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9808" y="5468246"/>
              <a:ext cx="3164124" cy="1268464"/>
            </a:xfrm>
            <a:prstGeom prst="rect">
              <a:avLst/>
            </a:prstGeom>
          </p:spPr>
        </p:pic>
      </p:grp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6E3B45C-C8E6-4C86-BB1A-A320353D1219}"/>
              </a:ext>
            </a:extLst>
          </p:cNvPr>
          <p:cNvSpPr txBox="1">
            <a:spLocks/>
          </p:cNvSpPr>
          <p:nvPr/>
        </p:nvSpPr>
        <p:spPr>
          <a:xfrm>
            <a:off x="8722895" y="646781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47ABDC5-7E89-B341-8DFC-A729978A81BA}" type="slidenum">
              <a:rPr lang="en-US" smtClean="0">
                <a:solidFill>
                  <a:schemeClr val="bg1"/>
                </a:solidFill>
                <a:latin typeface="Avenir LT Std 45 Book" panose="020B0502020203020204" pitchFamily="34" charset="0"/>
              </a:rPr>
              <a:pPr/>
              <a:t>4</a:t>
            </a:fld>
            <a:endParaRPr lang="en-US" dirty="0">
              <a:solidFill>
                <a:schemeClr val="bg1"/>
              </a:solidFill>
              <a:latin typeface="Avenir LT Std 45 Book" panose="020B0502020203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7CFAF5-3BC3-4DFC-97AE-952EEED05318}"/>
              </a:ext>
            </a:extLst>
          </p:cNvPr>
          <p:cNvSpPr txBox="1"/>
          <p:nvPr/>
        </p:nvSpPr>
        <p:spPr>
          <a:xfrm>
            <a:off x="983673" y="1485900"/>
            <a:ext cx="10709563" cy="267765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Char char="•"/>
            </a:pPr>
            <a:r>
              <a:rPr lang="en-US" sz="2400" dirty="0">
                <a:latin typeface="Avenir Next LT Pro"/>
                <a:cs typeface="Arial"/>
              </a:rPr>
              <a:t> Sheila Barlock, Equity Consultant​</a:t>
            </a:r>
          </a:p>
          <a:p>
            <a:pPr>
              <a:buChar char="•"/>
            </a:pPr>
            <a:r>
              <a:rPr lang="en-US" sz="2400" dirty="0">
                <a:latin typeface="Avenir Next LT Pro"/>
                <a:cs typeface="Arial"/>
              </a:rPr>
              <a:t> Proposal form is available on our website: </a:t>
            </a:r>
            <a:r>
              <a:rPr lang="en-US" sz="2400" dirty="0">
                <a:solidFill>
                  <a:srgbClr val="0563C1"/>
                </a:solidFill>
                <a:latin typeface="Avenir Next LT Pro"/>
                <a:cs typeface="Arial"/>
                <a:hlinkClick r:id="rId3"/>
              </a:rPr>
              <a:t>http://equity.psu.edu/eopc</a:t>
            </a:r>
            <a:r>
              <a:rPr lang="en-US" sz="2400" dirty="0">
                <a:latin typeface="Avenir Next LT Pro"/>
                <a:cs typeface="Arial"/>
              </a:rPr>
              <a:t> ​</a:t>
            </a:r>
          </a:p>
          <a:p>
            <a:pPr>
              <a:buChar char="•"/>
            </a:pPr>
            <a:r>
              <a:rPr lang="en-US" sz="2400" dirty="0">
                <a:latin typeface="Avenir Next LT Pro"/>
                <a:cs typeface="Arial"/>
              </a:rPr>
              <a:t> The EOPC website contains tips, templates, deadlines, and examples​</a:t>
            </a:r>
          </a:p>
          <a:p>
            <a:pPr>
              <a:buChar char="•"/>
            </a:pPr>
            <a:r>
              <a:rPr lang="en-US" sz="2400" dirty="0">
                <a:latin typeface="Avenir Next LT Pro"/>
                <a:cs typeface="Arial"/>
              </a:rPr>
              <a:t> Sheila (sdc108), or eopc@psu.edu​</a:t>
            </a:r>
          </a:p>
          <a:p>
            <a:pPr>
              <a:buChar char="•"/>
            </a:pPr>
            <a:r>
              <a:rPr lang="en-US" sz="2400" dirty="0">
                <a:latin typeface="Avenir Next LT Pro"/>
                <a:cs typeface="Arial"/>
              </a:rPr>
              <a:t> EOPC proposal resources </a:t>
            </a:r>
            <a:r>
              <a:rPr lang="en-US" sz="2400" dirty="0">
                <a:solidFill>
                  <a:srgbClr val="0563C1"/>
                </a:solidFill>
                <a:latin typeface="Avenir Next LT Pro"/>
                <a:cs typeface="Arial"/>
                <a:hlinkClick r:id="rId4"/>
              </a:rPr>
              <a:t>EOPC SharePoint site</a:t>
            </a:r>
            <a:r>
              <a:rPr lang="en-US" sz="2400" dirty="0">
                <a:latin typeface="Avenir Next LT Pro"/>
                <a:cs typeface="Arial"/>
              </a:rPr>
              <a:t>​</a:t>
            </a:r>
          </a:p>
          <a:p>
            <a:pPr>
              <a:buChar char="•"/>
            </a:pPr>
            <a:r>
              <a:rPr lang="en-US" sz="2400" dirty="0">
                <a:latin typeface="Avenir Next LT Pro"/>
                <a:cs typeface="Arial"/>
              </a:rPr>
              <a:t> Request to be added to our EOPC listserv​</a:t>
            </a:r>
          </a:p>
          <a:p>
            <a:pPr>
              <a:buChar char="•"/>
            </a:pPr>
            <a:r>
              <a:rPr lang="en-US" sz="2400" dirty="0">
                <a:latin typeface="Avenir Next LT Pro"/>
                <a:cs typeface="Arial"/>
              </a:rPr>
              <a:t> Compliance with University regulations (</a:t>
            </a:r>
            <a:r>
              <a:rPr lang="en-US" sz="2400" dirty="0">
                <a:solidFill>
                  <a:srgbClr val="0563C1"/>
                </a:solidFill>
                <a:latin typeface="Avenir Next LT Pro"/>
                <a:cs typeface="Arial"/>
                <a:hlinkClick r:id="rId5"/>
              </a:rPr>
              <a:t>AD91</a:t>
            </a:r>
            <a:r>
              <a:rPr lang="en-US" sz="2400" dirty="0">
                <a:latin typeface="Avenir Next LT Pro"/>
                <a:cs typeface="Arial"/>
              </a:rPr>
              <a:t>)​</a:t>
            </a:r>
          </a:p>
        </p:txBody>
      </p:sp>
    </p:spTree>
    <p:extLst>
      <p:ext uri="{BB962C8B-B14F-4D97-AF65-F5344CB8AC3E}">
        <p14:creationId xmlns:p14="http://schemas.microsoft.com/office/powerpoint/2010/main" val="3692525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1DFD7-A18E-4D78-8AA4-C4E9A40A9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623884" cy="1325563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002060"/>
                </a:solidFill>
                <a:latin typeface="Avenir LT Std 45 Book"/>
              </a:rPr>
              <a:t>Funding categories: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CDCE3A1-1741-4C4A-8856-87E76EF75757}"/>
              </a:ext>
            </a:extLst>
          </p:cNvPr>
          <p:cNvSpPr txBox="1">
            <a:spLocks/>
          </p:cNvSpPr>
          <p:nvPr/>
        </p:nvSpPr>
        <p:spPr>
          <a:xfrm>
            <a:off x="8722895" y="64135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47ABDC5-7E89-B341-8DFC-A729978A81BA}" type="slidenum">
              <a:rPr lang="en-US" smtClean="0">
                <a:solidFill>
                  <a:schemeClr val="bg1"/>
                </a:solidFill>
                <a:latin typeface="Avenir LT Std 45 Book" panose="020B0502020203020204" pitchFamily="34" charset="0"/>
              </a:rPr>
              <a:pPr/>
              <a:t>5</a:t>
            </a:fld>
            <a:endParaRPr lang="en-US" dirty="0">
              <a:solidFill>
                <a:schemeClr val="bg1"/>
              </a:solidFill>
              <a:latin typeface="Avenir LT Std 45 Book" panose="020B0502020203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17EB545-9A77-439B-8C31-413143C00323}"/>
              </a:ext>
            </a:extLst>
          </p:cNvPr>
          <p:cNvGrpSpPr/>
          <p:nvPr/>
        </p:nvGrpSpPr>
        <p:grpSpPr>
          <a:xfrm>
            <a:off x="1" y="5468246"/>
            <a:ext cx="12192000" cy="1389754"/>
            <a:chOff x="1" y="5468246"/>
            <a:chExt cx="12192000" cy="138975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5448A7B-E4DB-499C-A1FB-705B6B3B2862}"/>
                </a:ext>
              </a:extLst>
            </p:cNvPr>
            <p:cNvSpPr/>
            <p:nvPr/>
          </p:nvSpPr>
          <p:spPr>
            <a:xfrm>
              <a:off x="1" y="6400800"/>
              <a:ext cx="12192000" cy="457200"/>
            </a:xfrm>
            <a:prstGeom prst="rect">
              <a:avLst/>
            </a:prstGeom>
            <a:solidFill>
              <a:srgbClr val="072C62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188F70E0-FBEA-46DF-8313-4866C5F096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9808" y="5468246"/>
              <a:ext cx="3164124" cy="1268464"/>
            </a:xfrm>
            <a:prstGeom prst="rect">
              <a:avLst/>
            </a:prstGeom>
          </p:spPr>
        </p:pic>
      </p:grp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6E3B45C-C8E6-4C86-BB1A-A320353D1219}"/>
              </a:ext>
            </a:extLst>
          </p:cNvPr>
          <p:cNvSpPr txBox="1">
            <a:spLocks/>
          </p:cNvSpPr>
          <p:nvPr/>
        </p:nvSpPr>
        <p:spPr>
          <a:xfrm>
            <a:off x="8722895" y="646781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47ABDC5-7E89-B341-8DFC-A729978A81BA}" type="slidenum">
              <a:rPr lang="en-US" smtClean="0">
                <a:solidFill>
                  <a:schemeClr val="bg1"/>
                </a:solidFill>
                <a:latin typeface="Avenir LT Std 45 Book" panose="020B0502020203020204" pitchFamily="34" charset="0"/>
              </a:rPr>
              <a:pPr/>
              <a:t>5</a:t>
            </a:fld>
            <a:endParaRPr lang="en-US" dirty="0">
              <a:solidFill>
                <a:schemeClr val="bg1"/>
              </a:solidFill>
              <a:latin typeface="Avenir LT Std 45 Book" panose="020B0502020203020204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49B48F8-9093-441B-A886-3175C42D3588}"/>
              </a:ext>
            </a:extLst>
          </p:cNvPr>
          <p:cNvSpPr>
            <a:spLocks noGrp="1"/>
          </p:cNvSpPr>
          <p:nvPr/>
        </p:nvSpPr>
        <p:spPr>
          <a:xfrm>
            <a:off x="985406" y="1468774"/>
            <a:ext cx="10515600" cy="41059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Avenir Next LT Pro"/>
              </a:rPr>
              <a:t>Campus climate</a:t>
            </a:r>
          </a:p>
          <a:p>
            <a:r>
              <a:rPr lang="en-US" sz="2400" dirty="0">
                <a:latin typeface="Avenir Next LT Pro"/>
              </a:rPr>
              <a:t>Curriculum</a:t>
            </a:r>
          </a:p>
          <a:p>
            <a:r>
              <a:rPr lang="en-US" sz="2400" dirty="0">
                <a:latin typeface="Avenir Next LT Pro"/>
              </a:rPr>
              <a:t>Faculty and staff recruiting</a:t>
            </a:r>
          </a:p>
          <a:p>
            <a:r>
              <a:rPr lang="en-US" sz="2400" dirty="0">
                <a:latin typeface="Avenir Next LT Pro"/>
              </a:rPr>
              <a:t>Faculty and staff retention</a:t>
            </a:r>
          </a:p>
          <a:p>
            <a:r>
              <a:rPr lang="en-US" sz="2400" dirty="0">
                <a:latin typeface="Avenir Next LT Pro"/>
              </a:rPr>
              <a:t>Leadership development</a:t>
            </a:r>
          </a:p>
          <a:p>
            <a:r>
              <a:rPr lang="en-US" sz="2400" dirty="0">
                <a:latin typeface="Avenir Next LT Pro"/>
              </a:rPr>
              <a:t>Student recruiting</a:t>
            </a:r>
          </a:p>
          <a:p>
            <a:r>
              <a:rPr lang="en-US" sz="2400" dirty="0">
                <a:latin typeface="Avenir Next LT Pro"/>
              </a:rPr>
              <a:t>Student retention and graduation</a:t>
            </a:r>
          </a:p>
          <a:p>
            <a:r>
              <a:rPr lang="en-US" sz="2400" dirty="0">
                <a:latin typeface="Avenir Next LT Pro"/>
              </a:rPr>
              <a:t>Organizational change</a:t>
            </a:r>
          </a:p>
        </p:txBody>
      </p:sp>
    </p:spTree>
    <p:extLst>
      <p:ext uri="{BB962C8B-B14F-4D97-AF65-F5344CB8AC3E}">
        <p14:creationId xmlns:p14="http://schemas.microsoft.com/office/powerpoint/2010/main" val="585666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1DFD7-A18E-4D78-8AA4-C4E9A40A9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245" y="1443"/>
            <a:ext cx="10623884" cy="1325563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002060"/>
                </a:solidFill>
                <a:latin typeface="Avenir LT Std 45 Book"/>
              </a:rPr>
              <a:t>Funding guidelines – NOT funded by EOPC: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CDCE3A1-1741-4C4A-8856-87E76EF75757}"/>
              </a:ext>
            </a:extLst>
          </p:cNvPr>
          <p:cNvSpPr txBox="1">
            <a:spLocks/>
          </p:cNvSpPr>
          <p:nvPr/>
        </p:nvSpPr>
        <p:spPr>
          <a:xfrm>
            <a:off x="8722895" y="64135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47ABDC5-7E89-B341-8DFC-A729978A81BA}" type="slidenum">
              <a:rPr lang="en-US" smtClean="0">
                <a:solidFill>
                  <a:schemeClr val="bg1"/>
                </a:solidFill>
                <a:latin typeface="Avenir LT Std 45 Book" panose="020B0502020203020204" pitchFamily="34" charset="0"/>
              </a:rPr>
              <a:pPr/>
              <a:t>6</a:t>
            </a:fld>
            <a:endParaRPr lang="en-US" dirty="0">
              <a:solidFill>
                <a:schemeClr val="bg1"/>
              </a:solidFill>
              <a:latin typeface="Avenir LT Std 45 Book" panose="020B0502020203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17EB545-9A77-439B-8C31-413143C00323}"/>
              </a:ext>
            </a:extLst>
          </p:cNvPr>
          <p:cNvGrpSpPr/>
          <p:nvPr/>
        </p:nvGrpSpPr>
        <p:grpSpPr>
          <a:xfrm>
            <a:off x="0" y="5468246"/>
            <a:ext cx="12192000" cy="1389754"/>
            <a:chOff x="1" y="5468246"/>
            <a:chExt cx="12192000" cy="138975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5448A7B-E4DB-499C-A1FB-705B6B3B2862}"/>
                </a:ext>
              </a:extLst>
            </p:cNvPr>
            <p:cNvSpPr/>
            <p:nvPr/>
          </p:nvSpPr>
          <p:spPr>
            <a:xfrm>
              <a:off x="1" y="6400800"/>
              <a:ext cx="12192000" cy="457200"/>
            </a:xfrm>
            <a:prstGeom prst="rect">
              <a:avLst/>
            </a:prstGeom>
            <a:solidFill>
              <a:srgbClr val="072C62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188F70E0-FBEA-46DF-8313-4866C5F096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9808" y="5468246"/>
              <a:ext cx="3164124" cy="1268464"/>
            </a:xfrm>
            <a:prstGeom prst="rect">
              <a:avLst/>
            </a:prstGeom>
          </p:spPr>
        </p:pic>
      </p:grp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6E3B45C-C8E6-4C86-BB1A-A320353D1219}"/>
              </a:ext>
            </a:extLst>
          </p:cNvPr>
          <p:cNvSpPr txBox="1">
            <a:spLocks/>
          </p:cNvSpPr>
          <p:nvPr/>
        </p:nvSpPr>
        <p:spPr>
          <a:xfrm>
            <a:off x="8722895" y="646781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47ABDC5-7E89-B341-8DFC-A729978A81BA}" type="slidenum">
              <a:rPr lang="en-US" smtClean="0">
                <a:solidFill>
                  <a:schemeClr val="bg1"/>
                </a:solidFill>
                <a:latin typeface="Avenir LT Std 45 Book" panose="020B0502020203020204" pitchFamily="34" charset="0"/>
              </a:rPr>
              <a:pPr/>
              <a:t>6</a:t>
            </a:fld>
            <a:endParaRPr lang="en-US" dirty="0">
              <a:solidFill>
                <a:schemeClr val="bg1"/>
              </a:solidFill>
              <a:latin typeface="Avenir LT Std 45 Book" panose="020B0502020203020204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C0D6B5A-9C2B-4130-8108-F86F522B7A57}"/>
              </a:ext>
            </a:extLst>
          </p:cNvPr>
          <p:cNvSpPr>
            <a:spLocks noGrp="1"/>
          </p:cNvSpPr>
          <p:nvPr/>
        </p:nvSpPr>
        <p:spPr>
          <a:xfrm>
            <a:off x="946484" y="1059837"/>
            <a:ext cx="10515600" cy="46010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Avenir Next LT Pro"/>
                <a:cs typeface="Arial"/>
              </a:rPr>
              <a:t>Gifts, “giveaways,” and prizes</a:t>
            </a:r>
          </a:p>
          <a:p>
            <a:r>
              <a:rPr lang="en-US" sz="2400" dirty="0">
                <a:latin typeface="Avenir Next LT Pro"/>
                <a:cs typeface="Arial" panose="020B0604020202020204" pitchFamily="34" charset="0"/>
              </a:rPr>
              <a:t>T-shirts, buttons, balloons, and other such items</a:t>
            </a:r>
          </a:p>
          <a:p>
            <a:r>
              <a:rPr lang="en-US" sz="2400" dirty="0">
                <a:latin typeface="Avenir Next LT Pro"/>
                <a:cs typeface="Arial" panose="020B0604020202020204" pitchFamily="34" charset="0"/>
              </a:rPr>
              <a:t>Conferences where travel is required</a:t>
            </a:r>
          </a:p>
          <a:p>
            <a:r>
              <a:rPr lang="en-US" sz="2400" dirty="0">
                <a:latin typeface="Avenir Next LT Pro"/>
                <a:cs typeface="Arial" panose="020B0604020202020204" pitchFamily="34" charset="0"/>
              </a:rPr>
              <a:t>Research projects, computer hardware, art, or library collections</a:t>
            </a:r>
          </a:p>
          <a:p>
            <a:r>
              <a:rPr lang="en-US" sz="2400" dirty="0">
                <a:latin typeface="Avenir Next LT Pro"/>
                <a:cs typeface="Arial" panose="020B0604020202020204" pitchFamily="34" charset="0"/>
              </a:rPr>
              <a:t>Wages/honoraria for 12-month full-time Penn State faculty/staff or graduate assistantships (EOPC will consider funding graduate and/or undergraduate students on wages)</a:t>
            </a:r>
          </a:p>
          <a:p>
            <a:r>
              <a:rPr lang="en-US" sz="2400" dirty="0">
                <a:latin typeface="Avenir Next LT Pro"/>
                <a:ea typeface="+mn-lt"/>
                <a:cs typeface="+mn-lt"/>
              </a:rPr>
              <a:t>Scholarships</a:t>
            </a:r>
          </a:p>
          <a:p>
            <a:r>
              <a:rPr lang="en-US" sz="2400" dirty="0">
                <a:latin typeface="Avenir Next LT Pro"/>
                <a:ea typeface="+mn-lt"/>
                <a:cs typeface="+mn-lt"/>
              </a:rPr>
              <a:t>Instructor salaries for Penn State courses where tuition is charged</a:t>
            </a:r>
          </a:p>
          <a:p>
            <a:r>
              <a:rPr lang="en-US" sz="2400" dirty="0">
                <a:latin typeface="Avenir Next LT Pro"/>
                <a:ea typeface="+mn-lt"/>
                <a:cs typeface="+mn-lt"/>
              </a:rPr>
              <a:t>Cannot be funded for both EOPC and Campus Access and Success Grants (CASG)</a:t>
            </a:r>
            <a:endParaRPr lang="en-US" dirty="0">
              <a:latin typeface="Avenir Next LT Pro"/>
              <a:ea typeface="+mn-lt"/>
              <a:cs typeface="+mn-lt"/>
            </a:endParaRPr>
          </a:p>
          <a:p>
            <a:pPr marL="0" indent="0">
              <a:buNone/>
            </a:pPr>
            <a:endParaRPr lang="en-US" sz="2200" dirty="0">
              <a:latin typeface="Avenir Next LT Pro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96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1DFD7-A18E-4D78-8AA4-C4E9A40A9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2211" y="166143"/>
            <a:ext cx="10623884" cy="1325563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002060"/>
                </a:solidFill>
                <a:latin typeface="Avenir LT Std 45 Book"/>
              </a:rPr>
              <a:t>Review teams: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CDCE3A1-1741-4C4A-8856-87E76EF75757}"/>
              </a:ext>
            </a:extLst>
          </p:cNvPr>
          <p:cNvSpPr txBox="1">
            <a:spLocks/>
          </p:cNvSpPr>
          <p:nvPr/>
        </p:nvSpPr>
        <p:spPr>
          <a:xfrm>
            <a:off x="8722895" y="64135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47ABDC5-7E89-B341-8DFC-A729978A81BA}" type="slidenum">
              <a:rPr lang="en-US" smtClean="0">
                <a:solidFill>
                  <a:schemeClr val="bg1"/>
                </a:solidFill>
                <a:latin typeface="Avenir LT Std 45 Book" panose="020B0502020203020204" pitchFamily="34" charset="0"/>
              </a:rPr>
              <a:pPr/>
              <a:t>7</a:t>
            </a:fld>
            <a:endParaRPr lang="en-US" dirty="0">
              <a:solidFill>
                <a:schemeClr val="bg1"/>
              </a:solidFill>
              <a:latin typeface="Avenir LT Std 45 Book" panose="020B0502020203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17EB545-9A77-439B-8C31-413143C00323}"/>
              </a:ext>
            </a:extLst>
          </p:cNvPr>
          <p:cNvGrpSpPr/>
          <p:nvPr/>
        </p:nvGrpSpPr>
        <p:grpSpPr>
          <a:xfrm>
            <a:off x="1" y="5468246"/>
            <a:ext cx="12192000" cy="1389754"/>
            <a:chOff x="1" y="5468246"/>
            <a:chExt cx="12192000" cy="138975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5448A7B-E4DB-499C-A1FB-705B6B3B2862}"/>
                </a:ext>
              </a:extLst>
            </p:cNvPr>
            <p:cNvSpPr/>
            <p:nvPr/>
          </p:nvSpPr>
          <p:spPr>
            <a:xfrm>
              <a:off x="1" y="6400800"/>
              <a:ext cx="12192000" cy="457200"/>
            </a:xfrm>
            <a:prstGeom prst="rect">
              <a:avLst/>
            </a:prstGeom>
            <a:solidFill>
              <a:srgbClr val="072C62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188F70E0-FBEA-46DF-8313-4866C5F096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9808" y="5468246"/>
              <a:ext cx="3164124" cy="1268464"/>
            </a:xfrm>
            <a:prstGeom prst="rect">
              <a:avLst/>
            </a:prstGeom>
          </p:spPr>
        </p:pic>
      </p:grp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6E3B45C-C8E6-4C86-BB1A-A320353D1219}"/>
              </a:ext>
            </a:extLst>
          </p:cNvPr>
          <p:cNvSpPr txBox="1">
            <a:spLocks/>
          </p:cNvSpPr>
          <p:nvPr/>
        </p:nvSpPr>
        <p:spPr>
          <a:xfrm>
            <a:off x="8722895" y="646781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47ABDC5-7E89-B341-8DFC-A729978A81BA}" type="slidenum">
              <a:rPr lang="en-US" smtClean="0">
                <a:solidFill>
                  <a:schemeClr val="bg1"/>
                </a:solidFill>
                <a:latin typeface="Avenir LT Std 45 Book" panose="020B0502020203020204" pitchFamily="34" charset="0"/>
              </a:rPr>
              <a:pPr/>
              <a:t>7</a:t>
            </a:fld>
            <a:endParaRPr lang="en-US" dirty="0">
              <a:solidFill>
                <a:schemeClr val="bg1"/>
              </a:solidFill>
              <a:latin typeface="Avenir LT Std 45 Book" panose="020B0502020203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129488-9CB9-425D-94E9-7DD7B1299D60}"/>
              </a:ext>
            </a:extLst>
          </p:cNvPr>
          <p:cNvSpPr txBox="1"/>
          <p:nvPr/>
        </p:nvSpPr>
        <p:spPr>
          <a:xfrm>
            <a:off x="1174173" y="975013"/>
            <a:ext cx="9601201" cy="34163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2400" dirty="0">
              <a:latin typeface="Avenir Next LT Pro"/>
              <a:cs typeface="Arial"/>
            </a:endParaRPr>
          </a:p>
          <a:p>
            <a:pPr marL="171450" indent="-171450">
              <a:buFont typeface="Arial"/>
              <a:buChar char="•"/>
            </a:pPr>
            <a:r>
              <a:rPr lang="en-US" sz="2400" dirty="0">
                <a:latin typeface="Avenir Next LT Pro"/>
              </a:rPr>
              <a:t>Team leader</a:t>
            </a:r>
            <a:endParaRPr lang="en-US" sz="2400" dirty="0">
              <a:latin typeface="Avenir Next LT Pro"/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US" sz="2400" dirty="0">
                <a:latin typeface="Avenir Next LT Pro"/>
                <a:cs typeface="Arial"/>
              </a:rPr>
              <a:t>3-4 reviewers per team</a:t>
            </a:r>
            <a:endParaRPr lang="en-US" sz="2400" dirty="0">
              <a:latin typeface="Avenir Next LT Pro"/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US" sz="2400" dirty="0">
                <a:latin typeface="Avenir Next LT Pro"/>
                <a:cs typeface="Arial"/>
              </a:rPr>
              <a:t>3-4 proposal reviewed per team, depending on number of submissions</a:t>
            </a:r>
            <a:endParaRPr lang="en-US" sz="2400" dirty="0">
              <a:latin typeface="Avenir Next LT Pro"/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US" sz="2400" dirty="0">
                <a:latin typeface="Avenir Next LT Pro"/>
                <a:cs typeface="Arial"/>
              </a:rPr>
              <a:t>Each reviewer will submit their notes and reason for funding decision to the team leader to compile</a:t>
            </a:r>
            <a:endParaRPr lang="en-US" sz="2400" dirty="0">
              <a:latin typeface="Avenir Next LT Pro"/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US" sz="2400" dirty="0">
                <a:latin typeface="Avenir Next LT Pro"/>
                <a:cs typeface="Arial"/>
              </a:rPr>
              <a:t>Provide justification for funding decisions – will be included in notification letters  </a:t>
            </a:r>
            <a:endParaRPr lang="en-US" sz="2400">
              <a:latin typeface="Avenir Next LT Pro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56001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1DFD7-A18E-4D78-8AA4-C4E9A40A9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245" y="191943"/>
            <a:ext cx="10623884" cy="1325563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002060"/>
                </a:solidFill>
                <a:latin typeface="Avenir LT Std 45 Book"/>
              </a:rPr>
              <a:t>Components of the EOPC proposal form: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CDCE3A1-1741-4C4A-8856-87E76EF75757}"/>
              </a:ext>
            </a:extLst>
          </p:cNvPr>
          <p:cNvSpPr txBox="1">
            <a:spLocks/>
          </p:cNvSpPr>
          <p:nvPr/>
        </p:nvSpPr>
        <p:spPr>
          <a:xfrm>
            <a:off x="8722895" y="64135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47ABDC5-7E89-B341-8DFC-A729978A81BA}" type="slidenum">
              <a:rPr lang="en-US" smtClean="0">
                <a:solidFill>
                  <a:schemeClr val="bg1"/>
                </a:solidFill>
                <a:latin typeface="Avenir LT Std 45 Book" panose="020B0502020203020204" pitchFamily="34" charset="0"/>
              </a:rPr>
              <a:pPr/>
              <a:t>8</a:t>
            </a:fld>
            <a:endParaRPr lang="en-US" dirty="0">
              <a:solidFill>
                <a:schemeClr val="bg1"/>
              </a:solidFill>
              <a:latin typeface="Avenir LT Std 45 Book" panose="020B0502020203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17EB545-9A77-439B-8C31-413143C00323}"/>
              </a:ext>
            </a:extLst>
          </p:cNvPr>
          <p:cNvGrpSpPr/>
          <p:nvPr/>
        </p:nvGrpSpPr>
        <p:grpSpPr>
          <a:xfrm>
            <a:off x="0" y="5468246"/>
            <a:ext cx="12192000" cy="1389754"/>
            <a:chOff x="1" y="5468246"/>
            <a:chExt cx="12192000" cy="138975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5448A7B-E4DB-499C-A1FB-705B6B3B2862}"/>
                </a:ext>
              </a:extLst>
            </p:cNvPr>
            <p:cNvSpPr/>
            <p:nvPr/>
          </p:nvSpPr>
          <p:spPr>
            <a:xfrm>
              <a:off x="1" y="6400800"/>
              <a:ext cx="12192000" cy="457200"/>
            </a:xfrm>
            <a:prstGeom prst="rect">
              <a:avLst/>
            </a:prstGeom>
            <a:solidFill>
              <a:srgbClr val="072C62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188F70E0-FBEA-46DF-8313-4866C5F096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9808" y="5468246"/>
              <a:ext cx="3164124" cy="1268464"/>
            </a:xfrm>
            <a:prstGeom prst="rect">
              <a:avLst/>
            </a:prstGeom>
          </p:spPr>
        </p:pic>
      </p:grp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6E3B45C-C8E6-4C86-BB1A-A320353D1219}"/>
              </a:ext>
            </a:extLst>
          </p:cNvPr>
          <p:cNvSpPr txBox="1">
            <a:spLocks/>
          </p:cNvSpPr>
          <p:nvPr/>
        </p:nvSpPr>
        <p:spPr>
          <a:xfrm>
            <a:off x="8722895" y="646781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47ABDC5-7E89-B341-8DFC-A729978A81BA}" type="slidenum">
              <a:rPr lang="en-US" smtClean="0">
                <a:solidFill>
                  <a:schemeClr val="bg1"/>
                </a:solidFill>
                <a:latin typeface="Avenir LT Std 45 Book" panose="020B0502020203020204" pitchFamily="34" charset="0"/>
              </a:rPr>
              <a:pPr/>
              <a:t>8</a:t>
            </a:fld>
            <a:endParaRPr lang="en-US" dirty="0">
              <a:solidFill>
                <a:schemeClr val="bg1"/>
              </a:solidFill>
              <a:latin typeface="Avenir LT Std 45 Book" panose="020B0502020203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67F7AB8-FEA4-4B43-8609-F32018D36E4B}"/>
              </a:ext>
            </a:extLst>
          </p:cNvPr>
          <p:cNvSpPr txBox="1">
            <a:spLocks/>
          </p:cNvSpPr>
          <p:nvPr/>
        </p:nvSpPr>
        <p:spPr bwMode="auto">
          <a:xfrm>
            <a:off x="1071994" y="1228781"/>
            <a:ext cx="10625860" cy="356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latin typeface="Avenir Next LT Pro"/>
              </a:rPr>
              <a:t>You can view the EOPC proposal form </a:t>
            </a:r>
            <a:r>
              <a:rPr lang="en-US" sz="2400" dirty="0">
                <a:latin typeface="Avenir Next LT Pro"/>
                <a:hlinkClick r:id="rId3"/>
              </a:rPr>
              <a:t>here</a:t>
            </a:r>
            <a:endParaRPr lang="en-US"/>
          </a:p>
          <a:p>
            <a:pPr>
              <a:buFont typeface="Arial"/>
              <a:buChar char="•"/>
            </a:pPr>
            <a:r>
              <a:rPr lang="en-US" sz="2400" dirty="0">
                <a:latin typeface="Avenir Next LT Pro"/>
              </a:rPr>
              <a:t>Contact information</a:t>
            </a:r>
            <a:endParaRPr lang="en-US" dirty="0">
              <a:cs typeface="Calibri" panose="020F0502020204030204"/>
            </a:endParaRPr>
          </a:p>
          <a:p>
            <a:pPr>
              <a:buFont typeface="Arial"/>
              <a:buChar char="•"/>
            </a:pPr>
            <a:r>
              <a:rPr lang="en-US" sz="2400" dirty="0">
                <a:latin typeface="Avenir Next LT Pro"/>
              </a:rPr>
              <a:t>Abstract</a:t>
            </a:r>
          </a:p>
          <a:p>
            <a:pPr>
              <a:buFont typeface="Arial"/>
              <a:buChar char="•"/>
            </a:pPr>
            <a:r>
              <a:rPr lang="en-US" sz="2400" dirty="0">
                <a:latin typeface="Avenir Next LT Pro"/>
              </a:rPr>
              <a:t>Program description</a:t>
            </a:r>
          </a:p>
          <a:p>
            <a:pPr>
              <a:buFont typeface="Arial"/>
              <a:buChar char="•"/>
            </a:pPr>
            <a:r>
              <a:rPr lang="en-US" sz="2400" dirty="0">
                <a:latin typeface="Avenir Next LT Pro"/>
              </a:rPr>
              <a:t>Assessment</a:t>
            </a:r>
          </a:p>
          <a:p>
            <a:pPr>
              <a:buFont typeface="Arial"/>
              <a:buChar char="•"/>
            </a:pPr>
            <a:r>
              <a:rPr lang="en-US" sz="2400" dirty="0">
                <a:latin typeface="Avenir Next LT Pro"/>
              </a:rPr>
              <a:t>Proposed budget</a:t>
            </a:r>
          </a:p>
          <a:p>
            <a:pPr>
              <a:buFont typeface="Arial"/>
              <a:buChar char="•"/>
            </a:pPr>
            <a:r>
              <a:rPr lang="en-US" sz="2400" dirty="0">
                <a:latin typeface="Avenir Next LT Pro"/>
              </a:rPr>
              <a:t>Timeline</a:t>
            </a:r>
          </a:p>
          <a:p>
            <a:pPr>
              <a:buFont typeface="Arial"/>
              <a:buChar char="•"/>
            </a:pPr>
            <a:r>
              <a:rPr lang="en-US" sz="2400" dirty="0">
                <a:latin typeface="Avenir Next LT Pro"/>
              </a:rPr>
              <a:t>Endorsements</a:t>
            </a:r>
          </a:p>
        </p:txBody>
      </p:sp>
    </p:spTree>
    <p:extLst>
      <p:ext uri="{BB962C8B-B14F-4D97-AF65-F5344CB8AC3E}">
        <p14:creationId xmlns:p14="http://schemas.microsoft.com/office/powerpoint/2010/main" val="3512063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1DFD7-A18E-4D78-8AA4-C4E9A40A9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2211" y="166143"/>
            <a:ext cx="10623884" cy="1325563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002060"/>
                </a:solidFill>
                <a:latin typeface="Avenir LT Std 45 Book"/>
              </a:rPr>
              <a:t>EOPC proposals should address: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CDCE3A1-1741-4C4A-8856-87E76EF75757}"/>
              </a:ext>
            </a:extLst>
          </p:cNvPr>
          <p:cNvSpPr txBox="1">
            <a:spLocks/>
          </p:cNvSpPr>
          <p:nvPr/>
        </p:nvSpPr>
        <p:spPr>
          <a:xfrm>
            <a:off x="8722895" y="64135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47ABDC5-7E89-B341-8DFC-A729978A81BA}" type="slidenum">
              <a:rPr lang="en-US" smtClean="0">
                <a:solidFill>
                  <a:schemeClr val="bg1"/>
                </a:solidFill>
                <a:latin typeface="Avenir LT Std 45 Book" panose="020B0502020203020204" pitchFamily="34" charset="0"/>
              </a:rPr>
              <a:pPr/>
              <a:t>9</a:t>
            </a:fld>
            <a:endParaRPr lang="en-US" dirty="0">
              <a:solidFill>
                <a:schemeClr val="bg1"/>
              </a:solidFill>
              <a:latin typeface="Avenir LT Std 45 Book" panose="020B0502020203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17EB545-9A77-439B-8C31-413143C00323}"/>
              </a:ext>
            </a:extLst>
          </p:cNvPr>
          <p:cNvGrpSpPr/>
          <p:nvPr/>
        </p:nvGrpSpPr>
        <p:grpSpPr>
          <a:xfrm>
            <a:off x="1" y="5468246"/>
            <a:ext cx="12192000" cy="1389754"/>
            <a:chOff x="1" y="5468246"/>
            <a:chExt cx="12192000" cy="138975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5448A7B-E4DB-499C-A1FB-705B6B3B2862}"/>
                </a:ext>
              </a:extLst>
            </p:cNvPr>
            <p:cNvSpPr/>
            <p:nvPr/>
          </p:nvSpPr>
          <p:spPr>
            <a:xfrm>
              <a:off x="1" y="6400800"/>
              <a:ext cx="12192000" cy="457200"/>
            </a:xfrm>
            <a:prstGeom prst="rect">
              <a:avLst/>
            </a:prstGeom>
            <a:solidFill>
              <a:srgbClr val="072C62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188F70E0-FBEA-46DF-8313-4866C5F096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9808" y="5468246"/>
              <a:ext cx="3164124" cy="1268464"/>
            </a:xfrm>
            <a:prstGeom prst="rect">
              <a:avLst/>
            </a:prstGeom>
          </p:spPr>
        </p:pic>
      </p:grp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6E3B45C-C8E6-4C86-BB1A-A320353D1219}"/>
              </a:ext>
            </a:extLst>
          </p:cNvPr>
          <p:cNvSpPr txBox="1">
            <a:spLocks/>
          </p:cNvSpPr>
          <p:nvPr/>
        </p:nvSpPr>
        <p:spPr>
          <a:xfrm>
            <a:off x="8722895" y="646781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47ABDC5-7E89-B341-8DFC-A729978A81BA}" type="slidenum">
              <a:rPr lang="en-US" smtClean="0">
                <a:solidFill>
                  <a:schemeClr val="bg1"/>
                </a:solidFill>
                <a:latin typeface="Avenir LT Std 45 Book" panose="020B0502020203020204" pitchFamily="34" charset="0"/>
              </a:rPr>
              <a:pPr/>
              <a:t>9</a:t>
            </a:fld>
            <a:endParaRPr lang="en-US" dirty="0">
              <a:solidFill>
                <a:schemeClr val="bg1"/>
              </a:solidFill>
              <a:latin typeface="Avenir LT Std 45 Book" panose="020B05020202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7D0FC-7DA9-4AE6-92F9-A5824EB89050}"/>
              </a:ext>
            </a:extLst>
          </p:cNvPr>
          <p:cNvSpPr txBox="1">
            <a:spLocks/>
          </p:cNvSpPr>
          <p:nvPr/>
        </p:nvSpPr>
        <p:spPr bwMode="auto">
          <a:xfrm>
            <a:off x="842211" y="1329457"/>
            <a:ext cx="1125878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114300" indent="0">
              <a:spcBef>
                <a:spcPct val="0"/>
              </a:spcBef>
              <a:buNone/>
            </a:pPr>
            <a:r>
              <a:rPr lang="en-US" altLang="en-US" sz="2400" b="1" dirty="0">
                <a:latin typeface="Avenir Next LT Pro"/>
                <a:ea typeface="ＭＳ Ｐゴシック"/>
                <a:cs typeface="Arial"/>
              </a:rPr>
              <a:t>Need:</a:t>
            </a:r>
            <a:r>
              <a:rPr lang="en-US" altLang="en-US" sz="2400" dirty="0">
                <a:latin typeface="Avenir Next LT Pro"/>
                <a:ea typeface="ＭＳ Ｐゴシック"/>
                <a:cs typeface="Arial"/>
              </a:rPr>
              <a:t> The need should be clearly stated. The need should align with EOPC's mission and should address a connection to the unit or University's strategic plan.</a:t>
            </a:r>
            <a:endParaRPr lang="en-US" altLang="en-US" sz="2400" dirty="0">
              <a:latin typeface="Avenir Next LT Pro"/>
              <a:ea typeface="ＭＳ Ｐゴシック" pitchFamily="34" charset="-128"/>
              <a:cs typeface="Arial" panose="020B0604020202020204" pitchFamily="34" charset="0"/>
            </a:endParaRPr>
          </a:p>
          <a:p>
            <a:pPr marL="114300" indent="0">
              <a:spcBef>
                <a:spcPct val="0"/>
              </a:spcBef>
              <a:buNone/>
            </a:pPr>
            <a:r>
              <a:rPr lang="en-US" sz="2400" b="1" dirty="0">
                <a:latin typeface="Avenir Next LT Pro"/>
                <a:ea typeface="ＭＳ Ｐゴシック"/>
                <a:cs typeface="Segoe UI"/>
              </a:rPr>
              <a:t>Program description:</a:t>
            </a:r>
            <a:r>
              <a:rPr lang="en-US" sz="2400" dirty="0">
                <a:latin typeface="Avenir Next LT Pro"/>
                <a:ea typeface="ＭＳ Ｐゴシック"/>
                <a:cs typeface="Segoe UI"/>
              </a:rPr>
              <a:t> The proposal should contain a description of the activities or initiatives that will take place. </a:t>
            </a:r>
            <a:endParaRPr lang="en-US" altLang="en-US" sz="2400" dirty="0">
              <a:latin typeface="Avenir Next LT Pro"/>
              <a:ea typeface="ＭＳ Ｐゴシック" pitchFamily="34" charset="-128"/>
              <a:cs typeface="Arial" panose="020B0604020202020204" pitchFamily="34" charset="0"/>
            </a:endParaRPr>
          </a:p>
          <a:p>
            <a:pPr marL="114300" indent="0">
              <a:spcBef>
                <a:spcPct val="0"/>
              </a:spcBef>
              <a:buNone/>
            </a:pPr>
            <a:r>
              <a:rPr lang="en-US" altLang="en-US" sz="2400" b="1" dirty="0">
                <a:latin typeface="Avenir Next LT Pro"/>
                <a:ea typeface="ＭＳ Ｐゴシック"/>
                <a:cs typeface="Arial"/>
              </a:rPr>
              <a:t>Goals:</a:t>
            </a:r>
            <a:r>
              <a:rPr lang="en-US" altLang="en-US" sz="2400" dirty="0">
                <a:latin typeface="Avenir Next LT Pro"/>
                <a:ea typeface="ＭＳ Ｐゴシック"/>
                <a:cs typeface="Arial"/>
              </a:rPr>
              <a:t> The goals should be explicitly stated. </a:t>
            </a:r>
            <a:endParaRPr lang="en-US" altLang="en-US" sz="2400">
              <a:latin typeface="Avenir Next LT Pro"/>
              <a:ea typeface="ＭＳ Ｐゴシック" pitchFamily="34" charset="-128"/>
              <a:cs typeface="Arial" panose="020B0604020202020204" pitchFamily="34" charset="0"/>
            </a:endParaRPr>
          </a:p>
          <a:p>
            <a:pPr marL="114300" indent="0">
              <a:spcBef>
                <a:spcPct val="0"/>
              </a:spcBef>
              <a:buNone/>
            </a:pPr>
            <a:r>
              <a:rPr lang="en-US" altLang="en-US" sz="2400" b="1" dirty="0">
                <a:latin typeface="Avenir Next LT Pro"/>
                <a:ea typeface="ＭＳ Ｐゴシック"/>
                <a:cs typeface="Arial"/>
              </a:rPr>
              <a:t>Learning outcomes</a:t>
            </a:r>
            <a:r>
              <a:rPr lang="en-US" altLang="en-US" sz="2400" dirty="0">
                <a:latin typeface="Avenir Next LT Pro"/>
                <a:ea typeface="ＭＳ Ｐゴシック"/>
                <a:cs typeface="Arial"/>
              </a:rPr>
              <a:t>: The learning outcomes should operationalize the goals and answer what participants should learn from the program or initiative. </a:t>
            </a:r>
          </a:p>
          <a:p>
            <a:pPr marL="114300" indent="0">
              <a:spcBef>
                <a:spcPct val="0"/>
              </a:spcBef>
              <a:buNone/>
            </a:pPr>
            <a:r>
              <a:rPr lang="en-US" altLang="en-US" sz="2400" b="1" dirty="0">
                <a:latin typeface="Avenir Next LT Pro"/>
                <a:ea typeface="ＭＳ Ｐゴシック"/>
                <a:cs typeface="Arial"/>
              </a:rPr>
              <a:t>Assessment:</a:t>
            </a:r>
            <a:r>
              <a:rPr lang="en-US" altLang="en-US" sz="2400" dirty="0">
                <a:latin typeface="Avenir Next LT Pro"/>
                <a:ea typeface="ＭＳ Ｐゴシック"/>
                <a:cs typeface="Arial"/>
              </a:rPr>
              <a:t> The proposal should include a way to measure learning and impact of the program. </a:t>
            </a:r>
            <a:endParaRPr lang="en-US" altLang="en-US" sz="2400" dirty="0">
              <a:latin typeface="Avenir Next LT Pro"/>
              <a:ea typeface="ＭＳ Ｐゴシック" pitchFamily="34" charset="-128"/>
              <a:cs typeface="Arial" panose="020B0604020202020204" pitchFamily="34" charset="0"/>
            </a:endParaRPr>
          </a:p>
          <a:p>
            <a:pPr marL="114300" indent="0">
              <a:spcBef>
                <a:spcPct val="0"/>
              </a:spcBef>
              <a:buNone/>
            </a:pPr>
            <a:endParaRPr lang="en-US" altLang="en-US" sz="2400" dirty="0">
              <a:latin typeface="Avenir Next LT Pro"/>
              <a:ea typeface="ＭＳ Ｐゴシック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69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E05EA4344FAA4096FC0DDD93F065E8" ma:contentTypeVersion="2" ma:contentTypeDescription="Create a new document." ma:contentTypeScope="" ma:versionID="d7e77c6ea4d2dc5c72f4d1121db7b017">
  <xsd:schema xmlns:xsd="http://www.w3.org/2001/XMLSchema" xmlns:xs="http://www.w3.org/2001/XMLSchema" xmlns:p="http://schemas.microsoft.com/office/2006/metadata/properties" xmlns:ns2="1427dc63-b65d-44d1-91ef-998d1c7219e5" targetNamespace="http://schemas.microsoft.com/office/2006/metadata/properties" ma:root="true" ma:fieldsID="c4464b1e377c13b2ccdc901bdb1743e0" ns2:_="">
    <xsd:import namespace="1427dc63-b65d-44d1-91ef-998d1c7219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27dc63-b65d-44d1-91ef-998d1c7219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49F43FF-9FCD-447F-86D1-DB2F790B164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4649C07-196F-4B68-85ED-DFB00B2590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27dc63-b65d-44d1-91ef-998d1c7219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EE4732F-B4F4-4927-BD40-ABFC0126FE55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1037</Words>
  <Application>Microsoft Office PowerPoint</Application>
  <PresentationFormat>Widescreen</PresentationFormat>
  <Paragraphs>170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Equal Opportunity Planning Committee (EOPC) Proposal Reviewer Training </vt:lpstr>
      <vt:lpstr>Learning objectives:</vt:lpstr>
      <vt:lpstr>Equal Opportunity Planning Committee (EOPC):</vt:lpstr>
      <vt:lpstr>EOPC overview: </vt:lpstr>
      <vt:lpstr>Funding categories:</vt:lpstr>
      <vt:lpstr>Funding guidelines – NOT funded by EOPC:</vt:lpstr>
      <vt:lpstr>Review teams:</vt:lpstr>
      <vt:lpstr>Components of the EOPC proposal form:</vt:lpstr>
      <vt:lpstr>EOPC proposals should address:</vt:lpstr>
      <vt:lpstr>EOPC proposals should address:</vt:lpstr>
      <vt:lpstr>Assessment: </vt:lpstr>
      <vt:lpstr>PowerPoint Presentation</vt:lpstr>
      <vt:lpstr>EOPC proposal evaluation:</vt:lpstr>
      <vt:lpstr>Funding options:</vt:lpstr>
      <vt:lpstr>Funding notifications:</vt:lpstr>
      <vt:lpstr>About "no funding":</vt:lpstr>
      <vt:lpstr>Reviewing via Zoom:</vt:lpstr>
      <vt:lpstr>Reviewer cheat sheet:</vt:lpstr>
      <vt:lpstr>Want to continue the conversation?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Assessment:  An Approach to Work in the Co-curricular</dc:title>
  <dc:creator>Westmoreland, Amy S</dc:creator>
  <cp:lastModifiedBy>Barlock, Sheila Dianne</cp:lastModifiedBy>
  <cp:revision>748</cp:revision>
  <dcterms:created xsi:type="dcterms:W3CDTF">2020-07-23T20:59:06Z</dcterms:created>
  <dcterms:modified xsi:type="dcterms:W3CDTF">2021-10-29T16:57:07Z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0x010100BCE05EA4344FAA4096FC0DDD93F065E8</vt:lpwstr>
  </property>
</Properties>
</file>