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4"/>
  </p:notesMasterIdLst>
  <p:sldIdLst>
    <p:sldId id="442" r:id="rId5"/>
    <p:sldId id="547" r:id="rId6"/>
    <p:sldId id="594" r:id="rId7"/>
    <p:sldId id="549" r:id="rId8"/>
    <p:sldId id="550" r:id="rId9"/>
    <p:sldId id="2088197813" r:id="rId10"/>
    <p:sldId id="2088197814" r:id="rId11"/>
    <p:sldId id="2088197815" r:id="rId12"/>
    <p:sldId id="590" r:id="rId13"/>
    <p:sldId id="468" r:id="rId14"/>
    <p:sldId id="2088197811" r:id="rId15"/>
    <p:sldId id="2088197816" r:id="rId16"/>
    <p:sldId id="588" r:id="rId17"/>
    <p:sldId id="589" r:id="rId18"/>
    <p:sldId id="591" r:id="rId19"/>
    <p:sldId id="2088197817" r:id="rId20"/>
    <p:sldId id="2088197818" r:id="rId21"/>
    <p:sldId id="2088197823" r:id="rId22"/>
    <p:sldId id="2088197821" r:id="rId23"/>
    <p:sldId id="2088197824" r:id="rId24"/>
    <p:sldId id="2088197822" r:id="rId25"/>
    <p:sldId id="2088197820" r:id="rId26"/>
    <p:sldId id="2088197819" r:id="rId27"/>
    <p:sldId id="2088197812" r:id="rId28"/>
    <p:sldId id="580" r:id="rId29"/>
    <p:sldId id="584" r:id="rId30"/>
    <p:sldId id="586" r:id="rId31"/>
    <p:sldId id="569" r:id="rId32"/>
    <p:sldId id="593"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pos="4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lders, Gunter" initials="VG" lastIdx="3" clrIdx="0">
    <p:extLst>
      <p:ext uri="{19B8F6BF-5375-455C-9EA6-DF929625EA0E}">
        <p15:presenceInfo xmlns:p15="http://schemas.microsoft.com/office/powerpoint/2012/main" userId="S::guv2@psu.edu::835c70d0-a1ff-494c-8c56-acdffdc1d5ae" providerId="AD"/>
      </p:ext>
    </p:extLst>
  </p:cmAuthor>
  <p:cmAuthor id="2" name="Thornton-Roop, Renee Annette" initials="TA" lastIdx="3" clrIdx="1">
    <p:extLst>
      <p:ext uri="{19B8F6BF-5375-455C-9EA6-DF929625EA0E}">
        <p15:presenceInfo xmlns:p15="http://schemas.microsoft.com/office/powerpoint/2012/main" userId="S::rat14@psu.edu::c97069aa-3c66-4922-bb8e-8310f5c07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37A"/>
    <a:srgbClr val="1F427A"/>
    <a:srgbClr val="2E75B6"/>
    <a:srgbClr val="FF0000"/>
    <a:srgbClr val="1F4E79"/>
    <a:srgbClr val="385723"/>
    <a:srgbClr val="003E7E"/>
    <a:srgbClr val="9933FF"/>
    <a:srgbClr val="001E44"/>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5" autoAdjust="0"/>
    <p:restoredTop sz="96171" autoAdjust="0"/>
  </p:normalViewPr>
  <p:slideViewPr>
    <p:cSldViewPr snapToGrid="0">
      <p:cViewPr varScale="1">
        <p:scale>
          <a:sx n="96" d="100"/>
          <a:sy n="96" d="100"/>
        </p:scale>
        <p:origin x="108" y="264"/>
      </p:cViewPr>
      <p:guideLst>
        <p:guide orient="horz" pos="408"/>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hosky, Michael Allen" userId="72c9c9e2-23c5-44d4-a2e8-860b6d636b39" providerId="ADAL" clId="{CCF29A08-8E76-4F5A-8423-B73B27FF216A}"/>
    <pc:docChg chg="undo custSel modSld">
      <pc:chgData name="Brahosky, Michael Allen" userId="72c9c9e2-23c5-44d4-a2e8-860b6d636b39" providerId="ADAL" clId="{CCF29A08-8E76-4F5A-8423-B73B27FF216A}" dt="2026-04-02T15:17:33.660" v="1166" actId="962"/>
      <pc:docMkLst>
        <pc:docMk/>
      </pc:docMkLst>
      <pc:sldChg chg="modSp mod">
        <pc:chgData name="Brahosky, Michael Allen" userId="72c9c9e2-23c5-44d4-a2e8-860b6d636b39" providerId="ADAL" clId="{CCF29A08-8E76-4F5A-8423-B73B27FF216A}" dt="2026-04-02T15:02:06.504" v="135" actId="962"/>
        <pc:sldMkLst>
          <pc:docMk/>
          <pc:sldMk cId="3322638598" sldId="549"/>
        </pc:sldMkLst>
        <pc:grpChg chg="mod">
          <ac:chgData name="Brahosky, Michael Allen" userId="72c9c9e2-23c5-44d4-a2e8-860b6d636b39" providerId="ADAL" clId="{CCF29A08-8E76-4F5A-8423-B73B27FF216A}" dt="2026-04-02T15:02:06.504" v="135" actId="962"/>
          <ac:grpSpMkLst>
            <pc:docMk/>
            <pc:sldMk cId="3322638598" sldId="549"/>
            <ac:grpSpMk id="8" creationId="{EA538A5C-2393-D32B-639B-DD52ADFFB2EA}"/>
          </ac:grpSpMkLst>
        </pc:grpChg>
      </pc:sldChg>
      <pc:sldChg chg="modSp mod">
        <pc:chgData name="Brahosky, Michael Allen" userId="72c9c9e2-23c5-44d4-a2e8-860b6d636b39" providerId="ADAL" clId="{CCF29A08-8E76-4F5A-8423-B73B27FF216A}" dt="2026-04-02T15:11:26.781" v="1083" actId="962"/>
        <pc:sldMkLst>
          <pc:docMk/>
          <pc:sldMk cId="3580093627" sldId="569"/>
        </pc:sldMkLst>
        <pc:spChg chg="mod">
          <ac:chgData name="Brahosky, Michael Allen" userId="72c9c9e2-23c5-44d4-a2e8-860b6d636b39" providerId="ADAL" clId="{CCF29A08-8E76-4F5A-8423-B73B27FF216A}" dt="2026-04-02T15:11:26.781" v="1083" actId="962"/>
          <ac:spMkLst>
            <pc:docMk/>
            <pc:sldMk cId="3580093627" sldId="569"/>
            <ac:spMk id="10" creationId="{E7F7BAE2-8A86-D3AB-C8C5-4A0DC6D4F04D}"/>
          </ac:spMkLst>
        </pc:spChg>
        <pc:grpChg chg="mod">
          <ac:chgData name="Brahosky, Michael Allen" userId="72c9c9e2-23c5-44d4-a2e8-860b6d636b39" providerId="ADAL" clId="{CCF29A08-8E76-4F5A-8423-B73B27FF216A}" dt="2026-04-02T15:11:23.693" v="1081" actId="962"/>
          <ac:grpSpMkLst>
            <pc:docMk/>
            <pc:sldMk cId="3580093627" sldId="569"/>
            <ac:grpSpMk id="15" creationId="{6A716B03-E9D5-BDBB-B957-4DD3D8B91E2D}"/>
          </ac:grpSpMkLst>
        </pc:grpChg>
      </pc:sldChg>
      <pc:sldChg chg="modSp mod">
        <pc:chgData name="Brahosky, Michael Allen" userId="72c9c9e2-23c5-44d4-a2e8-860b6d636b39" providerId="ADAL" clId="{CCF29A08-8E76-4F5A-8423-B73B27FF216A}" dt="2026-04-02T15:16:56.109" v="1098" actId="1076"/>
        <pc:sldMkLst>
          <pc:docMk/>
          <pc:sldMk cId="2953554682" sldId="580"/>
        </pc:sldMkLst>
        <pc:picChg chg="mod">
          <ac:chgData name="Brahosky, Michael Allen" userId="72c9c9e2-23c5-44d4-a2e8-860b6d636b39" providerId="ADAL" clId="{CCF29A08-8E76-4F5A-8423-B73B27FF216A}" dt="2026-04-02T15:16:56.109" v="1098" actId="1076"/>
          <ac:picMkLst>
            <pc:docMk/>
            <pc:sldMk cId="2953554682" sldId="580"/>
            <ac:picMk id="6" creationId="{00000000-0000-0000-0000-000000000000}"/>
          </ac:picMkLst>
        </pc:picChg>
      </pc:sldChg>
      <pc:sldChg chg="modSp mod">
        <pc:chgData name="Brahosky, Michael Allen" userId="72c9c9e2-23c5-44d4-a2e8-860b6d636b39" providerId="ADAL" clId="{CCF29A08-8E76-4F5A-8423-B73B27FF216A}" dt="2026-04-02T15:17:33.660" v="1166" actId="962"/>
        <pc:sldMkLst>
          <pc:docMk/>
          <pc:sldMk cId="1975546459" sldId="586"/>
        </pc:sldMkLst>
        <pc:spChg chg="mod">
          <ac:chgData name="Brahosky, Michael Allen" userId="72c9c9e2-23c5-44d4-a2e8-860b6d636b39" providerId="ADAL" clId="{CCF29A08-8E76-4F5A-8423-B73B27FF216A}" dt="2026-04-02T15:11:34.815" v="1087" actId="962"/>
          <ac:spMkLst>
            <pc:docMk/>
            <pc:sldMk cId="1975546459" sldId="586"/>
            <ac:spMk id="10" creationId="{5E6D824B-6C05-3F0D-D9E6-3BF98B635C97}"/>
          </ac:spMkLst>
        </pc:spChg>
        <pc:grpChg chg="mod">
          <ac:chgData name="Brahosky, Michael Allen" userId="72c9c9e2-23c5-44d4-a2e8-860b6d636b39" providerId="ADAL" clId="{CCF29A08-8E76-4F5A-8423-B73B27FF216A}" dt="2026-04-02T15:11:31.564" v="1085" actId="962"/>
          <ac:grpSpMkLst>
            <pc:docMk/>
            <pc:sldMk cId="1975546459" sldId="586"/>
            <ac:grpSpMk id="16" creationId="{D09CA458-EDC1-F170-C487-673CF6079757}"/>
          </ac:grpSpMkLst>
        </pc:grpChg>
        <pc:picChg chg="mod">
          <ac:chgData name="Brahosky, Michael Allen" userId="72c9c9e2-23c5-44d4-a2e8-860b6d636b39" providerId="ADAL" clId="{CCF29A08-8E76-4F5A-8423-B73B27FF216A}" dt="2026-04-02T15:17:33.660" v="1166" actId="962"/>
          <ac:picMkLst>
            <pc:docMk/>
            <pc:sldMk cId="1975546459" sldId="586"/>
            <ac:picMk id="3" creationId="{2E7AD5D0-E50E-79BE-8D01-8D8DC3B4AC22}"/>
          </ac:picMkLst>
        </pc:picChg>
      </pc:sldChg>
      <pc:sldChg chg="modSp mod">
        <pc:chgData name="Brahosky, Michael Allen" userId="72c9c9e2-23c5-44d4-a2e8-860b6d636b39" providerId="ADAL" clId="{CCF29A08-8E76-4F5A-8423-B73B27FF216A}" dt="2026-04-02T15:11:14.843" v="1079" actId="962"/>
        <pc:sldMkLst>
          <pc:docMk/>
          <pc:sldMk cId="3050954778" sldId="593"/>
        </pc:sldMkLst>
        <pc:spChg chg="mod">
          <ac:chgData name="Brahosky, Michael Allen" userId="72c9c9e2-23c5-44d4-a2e8-860b6d636b39" providerId="ADAL" clId="{CCF29A08-8E76-4F5A-8423-B73B27FF216A}" dt="2026-04-02T15:11:14.843" v="1079" actId="962"/>
          <ac:spMkLst>
            <pc:docMk/>
            <pc:sldMk cId="3050954778" sldId="593"/>
            <ac:spMk id="10" creationId="{3A9AF8EE-9002-318E-A937-0F8AB9B2658A}"/>
          </ac:spMkLst>
        </pc:spChg>
        <pc:grpChg chg="mod">
          <ac:chgData name="Brahosky, Michael Allen" userId="72c9c9e2-23c5-44d4-a2e8-860b6d636b39" providerId="ADAL" clId="{CCF29A08-8E76-4F5A-8423-B73B27FF216A}" dt="2026-04-02T15:10:49.609" v="1043" actId="1076"/>
          <ac:grpSpMkLst>
            <pc:docMk/>
            <pc:sldMk cId="3050954778" sldId="593"/>
            <ac:grpSpMk id="15" creationId="{4EA8DE2E-852B-C71E-CCFA-13A1E002F97E}"/>
          </ac:grpSpMkLst>
        </pc:grpChg>
        <pc:picChg chg="mod">
          <ac:chgData name="Brahosky, Michael Allen" userId="72c9c9e2-23c5-44d4-a2e8-860b6d636b39" providerId="ADAL" clId="{CCF29A08-8E76-4F5A-8423-B73B27FF216A}" dt="2026-04-02T15:11:10.498" v="1077" actId="962"/>
          <ac:picMkLst>
            <pc:docMk/>
            <pc:sldMk cId="3050954778" sldId="593"/>
            <ac:picMk id="3" creationId="{BA9BBAA3-B834-34CC-6645-66BF51083849}"/>
          </ac:picMkLst>
        </pc:picChg>
      </pc:sldChg>
      <pc:sldChg chg="modSp mod">
        <pc:chgData name="Brahosky, Michael Allen" userId="72c9c9e2-23c5-44d4-a2e8-860b6d636b39" providerId="ADAL" clId="{CCF29A08-8E76-4F5A-8423-B73B27FF216A}" dt="2026-04-02T15:01:46.719" v="39" actId="962"/>
        <pc:sldMkLst>
          <pc:docMk/>
          <pc:sldMk cId="277114632" sldId="594"/>
        </pc:sldMkLst>
        <pc:picChg chg="mod">
          <ac:chgData name="Brahosky, Michael Allen" userId="72c9c9e2-23c5-44d4-a2e8-860b6d636b39" providerId="ADAL" clId="{CCF29A08-8E76-4F5A-8423-B73B27FF216A}" dt="2026-04-02T15:01:28.480" v="29" actId="962"/>
          <ac:picMkLst>
            <pc:docMk/>
            <pc:sldMk cId="277114632" sldId="594"/>
            <ac:picMk id="11" creationId="{61816F44-6C54-4A14-B441-3DA888D189B5}"/>
          </ac:picMkLst>
        </pc:picChg>
        <pc:picChg chg="mod">
          <ac:chgData name="Brahosky, Michael Allen" userId="72c9c9e2-23c5-44d4-a2e8-860b6d636b39" providerId="ADAL" clId="{CCF29A08-8E76-4F5A-8423-B73B27FF216A}" dt="2026-04-02T15:01:46.719" v="39" actId="962"/>
          <ac:picMkLst>
            <pc:docMk/>
            <pc:sldMk cId="277114632" sldId="594"/>
            <ac:picMk id="13" creationId="{A989E73F-14EF-EAA7-C93B-EAFCA38F996D}"/>
          </ac:picMkLst>
        </pc:picChg>
        <pc:picChg chg="mod">
          <ac:chgData name="Brahosky, Michael Allen" userId="72c9c9e2-23c5-44d4-a2e8-860b6d636b39" providerId="ADAL" clId="{CCF29A08-8E76-4F5A-8423-B73B27FF216A}" dt="2026-04-02T15:01:34.785" v="33" actId="962"/>
          <ac:picMkLst>
            <pc:docMk/>
            <pc:sldMk cId="277114632" sldId="594"/>
            <ac:picMk id="14" creationId="{C1B5101D-C72C-4E3C-9AE5-366363E17739}"/>
          </ac:picMkLst>
        </pc:picChg>
        <pc:picChg chg="mod">
          <ac:chgData name="Brahosky, Michael Allen" userId="72c9c9e2-23c5-44d4-a2e8-860b6d636b39" providerId="ADAL" clId="{CCF29A08-8E76-4F5A-8423-B73B27FF216A}" dt="2026-04-02T15:01:38.898" v="35" actId="962"/>
          <ac:picMkLst>
            <pc:docMk/>
            <pc:sldMk cId="277114632" sldId="594"/>
            <ac:picMk id="34" creationId="{3791A5B0-F183-024B-F070-10CE8C6D4374}"/>
          </ac:picMkLst>
        </pc:picChg>
      </pc:sldChg>
      <pc:sldChg chg="modSp mod">
        <pc:chgData name="Brahosky, Michael Allen" userId="72c9c9e2-23c5-44d4-a2e8-860b6d636b39" providerId="ADAL" clId="{CCF29A08-8E76-4F5A-8423-B73B27FF216A}" dt="2026-04-02T15:03:52.024" v="387" actId="962"/>
        <pc:sldMkLst>
          <pc:docMk/>
          <pc:sldMk cId="1633400701" sldId="2088197814"/>
        </pc:sldMkLst>
        <pc:picChg chg="mod">
          <ac:chgData name="Brahosky, Michael Allen" userId="72c9c9e2-23c5-44d4-a2e8-860b6d636b39" providerId="ADAL" clId="{CCF29A08-8E76-4F5A-8423-B73B27FF216A}" dt="2026-04-02T15:03:52.024" v="387" actId="962"/>
          <ac:picMkLst>
            <pc:docMk/>
            <pc:sldMk cId="1633400701" sldId="2088197814"/>
            <ac:picMk id="6" creationId="{A2530E4B-7327-E458-B0B7-1B57FDB39BA1}"/>
          </ac:picMkLst>
        </pc:picChg>
      </pc:sldChg>
      <pc:sldChg chg="modSp mod">
        <pc:chgData name="Brahosky, Michael Allen" userId="72c9c9e2-23c5-44d4-a2e8-860b6d636b39" providerId="ADAL" clId="{CCF29A08-8E76-4F5A-8423-B73B27FF216A}" dt="2026-04-02T15:16:31.300" v="1097" actId="962"/>
        <pc:sldMkLst>
          <pc:docMk/>
          <pc:sldMk cId="4176682767" sldId="2088197823"/>
        </pc:sldMkLst>
        <pc:picChg chg="mod">
          <ac:chgData name="Brahosky, Michael Allen" userId="72c9c9e2-23c5-44d4-a2e8-860b6d636b39" providerId="ADAL" clId="{CCF29A08-8E76-4F5A-8423-B73B27FF216A}" dt="2026-04-02T15:16:10.319" v="1091" actId="962"/>
          <ac:picMkLst>
            <pc:docMk/>
            <pc:sldMk cId="4176682767" sldId="2088197823"/>
            <ac:picMk id="11" creationId="{AD3F5660-0330-8FB4-8FBA-786CE1EFF866}"/>
          </ac:picMkLst>
        </pc:picChg>
        <pc:picChg chg="mod">
          <ac:chgData name="Brahosky, Michael Allen" userId="72c9c9e2-23c5-44d4-a2e8-860b6d636b39" providerId="ADAL" clId="{CCF29A08-8E76-4F5A-8423-B73B27FF216A}" dt="2026-04-02T15:16:17.946" v="1095" actId="962"/>
          <ac:picMkLst>
            <pc:docMk/>
            <pc:sldMk cId="4176682767" sldId="2088197823"/>
            <ac:picMk id="13" creationId="{C178E646-32CC-B934-D12D-A83A7F8B3910}"/>
          </ac:picMkLst>
        </pc:picChg>
        <pc:picChg chg="mod">
          <ac:chgData name="Brahosky, Michael Allen" userId="72c9c9e2-23c5-44d4-a2e8-860b6d636b39" providerId="ADAL" clId="{CCF29A08-8E76-4F5A-8423-B73B27FF216A}" dt="2026-04-02T15:16:31.300" v="1097" actId="962"/>
          <ac:picMkLst>
            <pc:docMk/>
            <pc:sldMk cId="4176682767" sldId="2088197823"/>
            <ac:picMk id="15" creationId="{925A2BEE-7DA6-8987-8A38-7EFFEE384A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294" tIns="46147" rIns="92294" bIns="46147" rtlCol="0"/>
          <a:lstStyle>
            <a:lvl1pPr algn="r">
              <a:defRPr sz="1100"/>
            </a:lvl1pPr>
          </a:lstStyle>
          <a:p>
            <a:fld id="{F375CE14-FF7C-4715-9A56-7C7A02FBF214}" type="datetimeFigureOut">
              <a:rPr lang="en-US" smtClean="0"/>
              <a:t>4/2/2026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294" tIns="46147" rIns="92294" bIns="461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294" tIns="46147" rIns="92294" bIns="46147" rtlCol="0" anchor="b"/>
          <a:lstStyle>
            <a:lvl1pPr algn="r">
              <a:defRPr sz="1100"/>
            </a:lvl1pPr>
          </a:lstStyle>
          <a:p>
            <a:fld id="{DE3B3826-C903-42E6-8FAD-9BA242FA8AE5}" type="slidenum">
              <a:rPr lang="en-US" smtClean="0"/>
              <a:t>‹#›</a:t>
            </a:fld>
            <a:endParaRPr lang="en-US"/>
          </a:p>
        </p:txBody>
      </p:sp>
    </p:spTree>
    <p:extLst>
      <p:ext uri="{BB962C8B-B14F-4D97-AF65-F5344CB8AC3E}">
        <p14:creationId xmlns:p14="http://schemas.microsoft.com/office/powerpoint/2010/main" val="213615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qrio.afrc.af.mil/Orders/VOC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B3826-C903-42E6-8FAD-9BA242FA8AE5}" type="slidenum">
              <a:rPr lang="en-US" smtClean="0"/>
              <a:t>1</a:t>
            </a:fld>
            <a:endParaRPr lang="en-US"/>
          </a:p>
        </p:txBody>
      </p:sp>
    </p:spTree>
    <p:extLst>
      <p:ext uri="{BB962C8B-B14F-4D97-AF65-F5344CB8AC3E}">
        <p14:creationId xmlns:p14="http://schemas.microsoft.com/office/powerpoint/2010/main" val="403397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a:t>Emotional cycle of deployment</a:t>
            </a:r>
          </a:p>
          <a:p>
            <a:pPr marL="635691" lvl="1" indent="-173370">
              <a:buFont typeface="Arial" panose="020B0604020202020204" pitchFamily="34" charset="0"/>
              <a:buChar char="•"/>
            </a:pPr>
            <a:r>
              <a:rPr lang="en-US" dirty="0"/>
              <a:t>Savych, B. (2009).  Effects of deployment on spouses of military personnel. Humanities and Social Sciences, 3295.</a:t>
            </a:r>
          </a:p>
        </p:txBody>
      </p:sp>
      <p:sp>
        <p:nvSpPr>
          <p:cNvPr id="4" name="Slide Number Placeholder 3"/>
          <p:cNvSpPr>
            <a:spLocks noGrp="1"/>
          </p:cNvSpPr>
          <p:nvPr>
            <p:ph type="sldNum" sz="quarter" idx="5"/>
          </p:nvPr>
        </p:nvSpPr>
        <p:spPr/>
        <p:txBody>
          <a:bodyPr/>
          <a:lstStyle/>
          <a:p>
            <a:fld id="{DE3B3826-C903-42E6-8FAD-9BA242FA8AE5}" type="slidenum">
              <a:rPr lang="en-US" smtClean="0"/>
              <a:t>10</a:t>
            </a:fld>
            <a:endParaRPr lang="en-US" dirty="0"/>
          </a:p>
        </p:txBody>
      </p:sp>
    </p:spTree>
    <p:extLst>
      <p:ext uri="{BB962C8B-B14F-4D97-AF65-F5344CB8AC3E}">
        <p14:creationId xmlns:p14="http://schemas.microsoft.com/office/powerpoint/2010/main" val="248435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43D09-9120-C2C0-65A0-12D072C32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195F1-556F-5AA1-4D83-635861DA1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3666D-B36F-F319-32E9-68627592A12A}"/>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05A750F-8AC5-DC7F-33B5-96DE285E15B4}"/>
              </a:ext>
            </a:extLst>
          </p:cNvPr>
          <p:cNvSpPr>
            <a:spLocks noGrp="1"/>
          </p:cNvSpPr>
          <p:nvPr>
            <p:ph type="sldNum" sz="quarter" idx="5"/>
          </p:nvPr>
        </p:nvSpPr>
        <p:spPr/>
        <p:txBody>
          <a:bodyPr/>
          <a:lstStyle/>
          <a:p>
            <a:fld id="{DE3B3826-C903-42E6-8FAD-9BA242FA8AE5}" type="slidenum">
              <a:rPr lang="en-US" smtClean="0"/>
              <a:t>11</a:t>
            </a:fld>
            <a:endParaRPr lang="en-US" dirty="0"/>
          </a:p>
        </p:txBody>
      </p:sp>
    </p:spTree>
    <p:extLst>
      <p:ext uri="{BB962C8B-B14F-4D97-AF65-F5344CB8AC3E}">
        <p14:creationId xmlns:p14="http://schemas.microsoft.com/office/powerpoint/2010/main" val="2515935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23727-C41C-3D23-F07E-001B29836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96771-B413-60FD-8071-8F7B11D2D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84551-E3F7-6828-9190-B4C1CF62E354}"/>
              </a:ext>
            </a:extLst>
          </p:cNvPr>
          <p:cNvSpPr>
            <a:spLocks noGrp="1"/>
          </p:cNvSpPr>
          <p:nvPr>
            <p:ph type="body" idx="1"/>
          </p:nvPr>
        </p:nvSpPr>
        <p:spPr/>
        <p:txBody>
          <a:bodyPr/>
          <a:lstStyle/>
          <a:p>
            <a:pPr marL="173370" marR="0" lvl="0"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hlinkClick r:id="rId3"/>
              </a:rPr>
              <a:t>Verbal Orders of the Commander (VOCO)</a:t>
            </a:r>
            <a:r>
              <a:rPr lang="en-US" sz="1200" b="0" i="0" kern="1200" dirty="0">
                <a:solidFill>
                  <a:schemeClr val="tx1"/>
                </a:solidFill>
                <a:effectLst/>
                <a:latin typeface="+mn-lt"/>
                <a:ea typeface="+mn-ea"/>
                <a:cs typeface="+mn-cs"/>
              </a:rPr>
              <a:t> are </a:t>
            </a:r>
            <a:r>
              <a:rPr lang="en-US" dirty="0"/>
              <a:t>military travel authorizations issued without advance written orders</a:t>
            </a:r>
            <a:r>
              <a:rPr lang="en-US" sz="1200" b="0" i="0" kern="1200" dirty="0">
                <a:solidFill>
                  <a:schemeClr val="tx1"/>
                </a:solidFill>
                <a:effectLst/>
                <a:latin typeface="+mn-lt"/>
                <a:ea typeface="+mn-ea"/>
                <a:cs typeface="+mn-cs"/>
              </a:rPr>
              <a:t>, typically as a last resort due to emergencies or system errors. They require immediate, written confirmation and must be authorized by a commander before travel begins to ensure pay and liability coverage.</a:t>
            </a:r>
            <a:endParaRPr lang="en-US" dirty="0"/>
          </a:p>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5390A0-C2FB-8BC0-8044-DF0EC2893530}"/>
              </a:ext>
            </a:extLst>
          </p:cNvPr>
          <p:cNvSpPr>
            <a:spLocks noGrp="1"/>
          </p:cNvSpPr>
          <p:nvPr>
            <p:ph type="sldNum" sz="quarter" idx="5"/>
          </p:nvPr>
        </p:nvSpPr>
        <p:spPr/>
        <p:txBody>
          <a:bodyPr/>
          <a:lstStyle/>
          <a:p>
            <a:fld id="{DE3B3826-C903-42E6-8FAD-9BA242FA8AE5}" type="slidenum">
              <a:rPr lang="en-US" smtClean="0"/>
              <a:t>12</a:t>
            </a:fld>
            <a:endParaRPr lang="en-US" dirty="0"/>
          </a:p>
        </p:txBody>
      </p:sp>
    </p:spTree>
    <p:extLst>
      <p:ext uri="{BB962C8B-B14F-4D97-AF65-F5344CB8AC3E}">
        <p14:creationId xmlns:p14="http://schemas.microsoft.com/office/powerpoint/2010/main" val="290331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3F42-4CB7-BC6A-5176-B03ED4562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DAD10-A2C5-853A-D928-72DAEF86C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F6C4F-B58A-C642-ACBA-14CF6A0E6922}"/>
              </a:ext>
            </a:extLst>
          </p:cNvPr>
          <p:cNvSpPr>
            <a:spLocks noGrp="1"/>
          </p:cNvSpPr>
          <p:nvPr>
            <p:ph type="body" idx="1"/>
          </p:nvPr>
        </p:nvSpPr>
        <p:spPr/>
        <p:txBody>
          <a:bodyPr/>
          <a:lstStyle/>
          <a:p>
            <a:pPr marL="173370" marR="0" lvl="0"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allow the student to meet their military obligation while ensuring that they are not penalized academically or financially for situations outside of their control, and if possible, to not have a break in their academic pursuit.</a:t>
            </a:r>
          </a:p>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B7BF181-C035-F215-BE4A-A0BA60065D44}"/>
              </a:ext>
            </a:extLst>
          </p:cNvPr>
          <p:cNvSpPr>
            <a:spLocks noGrp="1"/>
          </p:cNvSpPr>
          <p:nvPr>
            <p:ph type="sldNum" sz="quarter" idx="5"/>
          </p:nvPr>
        </p:nvSpPr>
        <p:spPr/>
        <p:txBody>
          <a:bodyPr/>
          <a:lstStyle/>
          <a:p>
            <a:fld id="{DE3B3826-C903-42E6-8FAD-9BA242FA8AE5}" type="slidenum">
              <a:rPr lang="en-US" smtClean="0"/>
              <a:t>13</a:t>
            </a:fld>
            <a:endParaRPr lang="en-US" dirty="0"/>
          </a:p>
        </p:txBody>
      </p:sp>
    </p:spTree>
    <p:extLst>
      <p:ext uri="{BB962C8B-B14F-4D97-AF65-F5344CB8AC3E}">
        <p14:creationId xmlns:p14="http://schemas.microsoft.com/office/powerpoint/2010/main" val="3585222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7365-A88B-ABED-71C3-6097833A4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50156-9B9F-350E-D903-9D711CC3B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C5605-37BF-806D-A2CF-3C542F7D36E6}"/>
              </a:ext>
            </a:extLst>
          </p:cNvPr>
          <p:cNvSpPr>
            <a:spLocks noGrp="1"/>
          </p:cNvSpPr>
          <p:nvPr>
            <p:ph type="body" idx="1"/>
          </p:nvPr>
        </p:nvSpPr>
        <p:spPr/>
        <p:txBody>
          <a:bodyPr/>
          <a:lstStyle/>
          <a:p>
            <a:pPr marL="173370" indent="-173370">
              <a:buFont typeface="Arial" panose="020B0604020202020204" pitchFamily="34" charset="0"/>
              <a:buChar char="•"/>
            </a:pPr>
            <a:r>
              <a:rPr lang="en-US" dirty="0"/>
              <a:t>To deny accommodation requests were allowed, professor/instructors must provide a reason why course content objects cannot be met if an accommodation is given. </a:t>
            </a:r>
          </a:p>
        </p:txBody>
      </p:sp>
      <p:sp>
        <p:nvSpPr>
          <p:cNvPr id="4" name="Slide Number Placeholder 3">
            <a:extLst>
              <a:ext uri="{FF2B5EF4-FFF2-40B4-BE49-F238E27FC236}">
                <a16:creationId xmlns:a16="http://schemas.microsoft.com/office/drawing/2014/main" id="{7550C146-233E-6F6A-0E90-7FF558BA15A0}"/>
              </a:ext>
            </a:extLst>
          </p:cNvPr>
          <p:cNvSpPr>
            <a:spLocks noGrp="1"/>
          </p:cNvSpPr>
          <p:nvPr>
            <p:ph type="sldNum" sz="quarter" idx="5"/>
          </p:nvPr>
        </p:nvSpPr>
        <p:spPr/>
        <p:txBody>
          <a:bodyPr/>
          <a:lstStyle/>
          <a:p>
            <a:fld id="{DE3B3826-C903-42E6-8FAD-9BA242FA8AE5}" type="slidenum">
              <a:rPr lang="en-US" smtClean="0"/>
              <a:t>14</a:t>
            </a:fld>
            <a:endParaRPr lang="en-US" dirty="0"/>
          </a:p>
        </p:txBody>
      </p:sp>
    </p:spTree>
    <p:extLst>
      <p:ext uri="{BB962C8B-B14F-4D97-AF65-F5344CB8AC3E}">
        <p14:creationId xmlns:p14="http://schemas.microsoft.com/office/powerpoint/2010/main" val="3331710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5DA9B-9DA1-4E73-9924-B3143AE1A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23ADC-9F66-5893-5273-0D3F4AFD0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67018-3536-C6DF-6903-CFA2322DAA49}"/>
              </a:ext>
            </a:extLst>
          </p:cNvPr>
          <p:cNvSpPr>
            <a:spLocks noGrp="1"/>
          </p:cNvSpPr>
          <p:nvPr>
            <p:ph type="body" idx="1"/>
          </p:nvPr>
        </p:nvSpPr>
        <p:spPr/>
        <p:txBody>
          <a:bodyPr/>
          <a:lstStyle/>
          <a:p>
            <a:pPr marL="173370" indent="-173370">
              <a:buFont typeface="Arial" panose="020B0604020202020204" pitchFamily="34" charset="0"/>
              <a:buChar char="•"/>
            </a:pPr>
            <a:r>
              <a:rPr lang="en-US" dirty="0"/>
              <a:t>42-27</a:t>
            </a:r>
          </a:p>
          <a:p>
            <a:pPr marL="630570" lvl="1" indent="-173370">
              <a:buFont typeface="Arial" panose="020B0604020202020204" pitchFamily="34" charset="0"/>
              <a:buChar char="•"/>
            </a:pPr>
            <a:r>
              <a:rPr lang="en-US" sz="1200" b="0" i="0" kern="1200" dirty="0">
                <a:solidFill>
                  <a:schemeClr val="tx1"/>
                </a:solidFill>
                <a:effectLst/>
                <a:latin typeface="+mn-lt"/>
                <a:ea typeface="+mn-ea"/>
                <a:cs typeface="+mn-cs"/>
              </a:rPr>
              <a:t>Instructors also should provide, within reason, the opportunity to make up work for students who miss classes for other legitimate but unavoidable reasons. Legitimate, unavoidable reasons are those such as illness, injury, military service, family emergency, or religious observance. Again, it should be recognized that not all work can be “made-up” and that absences can affect student performance in a class.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Due to the potential for academic or financial hardship for military members, for those students providing verified orders, a denial of accommodation may be appealed to the Director of Academic Affairs of the campus or the appropriate associate dean of the college (or DUS) in which the student is enrolled. When the student is unable to make arrangements with instructors for unexpected orders requiring a short term absence, or upon denial of an appeal, the Director of Academic Affairs or Associate Dean will notify the Registrar’s Office of the administrative cancellation of the course(s) and 100% of the tuition for the course(s) will be refunded to the student. For orders requiring absences lasting longer than two weeks, students may pursue a military withdrawal directly through the Registrar’s Office.</a:t>
            </a:r>
          </a:p>
          <a:p>
            <a:pPr marL="173370" lvl="0" indent="-173370">
              <a:buFont typeface="Arial" panose="020B0604020202020204" pitchFamily="34" charset="0"/>
              <a:buChar char="•"/>
            </a:pPr>
            <a:r>
              <a:rPr lang="en-US" dirty="0"/>
              <a:t>56-30</a:t>
            </a:r>
          </a:p>
          <a:p>
            <a:pPr marL="630570" lvl="1" indent="-173370">
              <a:buFont typeface="Arial" panose="020B0604020202020204" pitchFamily="34" charset="0"/>
              <a:buChar char="•"/>
            </a:pPr>
            <a:r>
              <a:rPr lang="en-US" sz="1200" b="0" i="0" kern="1200" dirty="0">
                <a:solidFill>
                  <a:schemeClr val="tx1"/>
                </a:solidFill>
                <a:effectLst/>
                <a:latin typeface="+mn-lt"/>
                <a:ea typeface="+mn-ea"/>
                <a:cs typeface="+mn-cs"/>
              </a:rPr>
              <a:t>Active-duty service members or activated reserve-component members of the U.S. Armed Forces (not a contractor or civilian working for the military) and/or spouses/domestic partners of active-duty members or activated reserve-component members who are ordered by their military service to relocate or deploy and, as a result, are unable to complete a schedule of courses for a given semester may request a Partially Cancelled Schedule. Full military withdrawals will be considered in cases where the student is unable to complete their full schedule of courses. This type of withdrawal will be in accordance with the policies and procedures for withdrawal given previously in Section 56-30. A Partially Cancelled Schedule will be considered in cases where the student is only able to continue with a portion of their scheduled courses as a result of their military relocation or deployment. In the case of a partially cancelled schedule, students will be allowed to drop a portion of their scheduled courses after consulting their college/academic unit, and they will maintain their status in the university as a degree candidate</a:t>
            </a:r>
            <a:endParaRPr lang="en-US" dirty="0"/>
          </a:p>
          <a:p>
            <a:pPr marL="173370" lvl="0" indent="-173370">
              <a:buFont typeface="Arial" panose="020B0604020202020204" pitchFamily="34" charset="0"/>
              <a:buChar char="•"/>
            </a:pPr>
            <a:r>
              <a:rPr lang="en-US" dirty="0"/>
              <a:t>56-70</a:t>
            </a:r>
          </a:p>
          <a:p>
            <a:pPr marL="630570" marR="0" lvl="1"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Told to reference to J-2 and J-3 for action</a:t>
            </a:r>
          </a:p>
        </p:txBody>
      </p:sp>
      <p:sp>
        <p:nvSpPr>
          <p:cNvPr id="4" name="Slide Number Placeholder 3">
            <a:extLst>
              <a:ext uri="{FF2B5EF4-FFF2-40B4-BE49-F238E27FC236}">
                <a16:creationId xmlns:a16="http://schemas.microsoft.com/office/drawing/2014/main" id="{D3E8D370-6CB7-6F3F-9BD2-E9CB871497ED}"/>
              </a:ext>
            </a:extLst>
          </p:cNvPr>
          <p:cNvSpPr>
            <a:spLocks noGrp="1"/>
          </p:cNvSpPr>
          <p:nvPr>
            <p:ph type="sldNum" sz="quarter" idx="5"/>
          </p:nvPr>
        </p:nvSpPr>
        <p:spPr/>
        <p:txBody>
          <a:bodyPr/>
          <a:lstStyle/>
          <a:p>
            <a:fld id="{DE3B3826-C903-42E6-8FAD-9BA242FA8AE5}" type="slidenum">
              <a:rPr lang="en-US" smtClean="0"/>
              <a:t>15</a:t>
            </a:fld>
            <a:endParaRPr lang="en-US" dirty="0"/>
          </a:p>
        </p:txBody>
      </p:sp>
    </p:spTree>
    <p:extLst>
      <p:ext uri="{BB962C8B-B14F-4D97-AF65-F5344CB8AC3E}">
        <p14:creationId xmlns:p14="http://schemas.microsoft.com/office/powerpoint/2010/main" val="365948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1B8E5-BDBC-A196-9976-FF33E4361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CCEC3-DBAC-1167-30D1-44415ED98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AE307-B062-EBC8-66AF-B969F8FD3794}"/>
              </a:ext>
            </a:extLst>
          </p:cNvPr>
          <p:cNvSpPr>
            <a:spLocks noGrp="1"/>
          </p:cNvSpPr>
          <p:nvPr>
            <p:ph type="body" idx="1"/>
          </p:nvPr>
        </p:nvSpPr>
        <p:spPr/>
        <p:txBody>
          <a:bodyPr/>
          <a:lstStyle/>
          <a:p>
            <a:pPr marL="173370" indent="-173370">
              <a:buFont typeface="Arial" panose="020B0604020202020204" pitchFamily="34" charset="0"/>
              <a:buChar char="•"/>
            </a:pPr>
            <a:r>
              <a:rPr lang="en-US" dirty="0"/>
              <a:t>E-11 Para 6.</a:t>
            </a:r>
          </a:p>
          <a:p>
            <a:pPr marL="630570" marR="0" lvl="1"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Students who provide verified orders requiring a short-term absence for military service and are unable to make arrangements with instructors for making up missed evaluative events are eligible for administrative cancellation of the course(s) and 100% of the tuition for the course(s) will be refunded to the student. These students should notify the Director of Academic Affairs or Associate Dean of their college or campus who will notify the University Registrar's Office. For orders requiring absences lasting longer than two weeks, students may pursue a military withdrawal directly through the University Registrar's Office.</a:t>
            </a:r>
          </a:p>
          <a:p>
            <a:pPr marL="173370" lvl="0" indent="-173370">
              <a:buFont typeface="Arial" panose="020B0604020202020204" pitchFamily="34" charset="0"/>
              <a:buChar char="•"/>
            </a:pPr>
            <a:r>
              <a:rPr lang="en-US" dirty="0"/>
              <a:t>J-1 &amp; J-2</a:t>
            </a:r>
          </a:p>
          <a:p>
            <a:pPr marL="630570" lvl="1" indent="-173370">
              <a:buFont typeface="Arial" panose="020B0604020202020204" pitchFamily="34" charset="0"/>
              <a:buChar char="•"/>
            </a:pPr>
            <a:r>
              <a:rPr lang="en-US" dirty="0"/>
              <a:t>Military Withdrawal for U.S. Armed Forces active-duty service members or activated reserve-component service members (Guard or Reserve), and/or those who are dependent spouses or dependent domestic partners of the active-duty service member or activated reserve-component service member is covered under J-3 U.S. Military Leave of Absence, Withdrawal, and Late Drop.</a:t>
            </a:r>
          </a:p>
          <a:p>
            <a:pPr marL="173370" lvl="0" indent="-173370">
              <a:buFont typeface="Arial" panose="020B0604020202020204" pitchFamily="34" charset="0"/>
              <a:buChar char="•"/>
            </a:pPr>
            <a:r>
              <a:rPr lang="en-US" dirty="0"/>
              <a:t>J-3</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Context:  </a:t>
            </a:r>
            <a:r>
              <a:rPr lang="en-US" sz="1200" b="0" i="0" kern="1200" dirty="0">
                <a:solidFill>
                  <a:schemeClr val="tx1"/>
                </a:solidFill>
                <a:effectLst/>
                <a:latin typeface="+mn-lt"/>
                <a:ea typeface="+mn-ea"/>
                <a:cs typeface="+mn-cs"/>
              </a:rPr>
              <a:t>Active-duty and reserve-component service members are committed to serve our nation with a world-wide deployment responsibility and are subject to changes of assignment/duty location and military activation, all of which can occur with little or no notice.  The dynamic nature of their national service can cause interruptions in their academic progress which in turn jeopardizes their ability to pursue academic programs at Penn State. Our policies and procedures are designed to accommodate these students to the greatest degree possible, avoiding negative academic or financial consequences, and easing their return to academic pursuits once their military obligations are complete.</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Applicability:  </a:t>
            </a:r>
            <a:r>
              <a:rPr lang="en-US" sz="1200" b="0" i="0" kern="1200" dirty="0">
                <a:solidFill>
                  <a:schemeClr val="tx1"/>
                </a:solidFill>
                <a:effectLst/>
                <a:latin typeface="+mn-lt"/>
                <a:ea typeface="+mn-ea"/>
                <a:cs typeface="+mn-cs"/>
              </a:rPr>
              <a:t>Only students who are baccalaureate or associate degree candidates may use this process to file for a Military Leave of Absence, a Military Withdrawal or a Military Drop.  These policies and procedures apply to U.S. Armed Forces active-duty service members or activated reserve-component service members (Guard or Reserve), and/or those who are dependent spouses or dependent domestic partners of the active-duty service member or activated reserve-component service member.  They do not apply to civilian contractors, civilians working for the DoD, nor for service to other nations. However, Penn State recognizes the significant demands placed on international students whose studies are interrupted by mandatory military service in their home countries, and this is addressed explicitly in J-2, Leave of Absence.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Documentation of Military Service Obligation:  </a:t>
            </a:r>
            <a:r>
              <a:rPr lang="en-US" sz="1200" b="0" i="0" kern="1200" dirty="0">
                <a:solidFill>
                  <a:schemeClr val="tx1"/>
                </a:solidFill>
                <a:effectLst/>
                <a:latin typeface="+mn-lt"/>
                <a:ea typeface="+mn-ea"/>
                <a:cs typeface="+mn-cs"/>
              </a:rPr>
              <a:t>A student's military service obligation can include a military permanent change of station (PCS), temporary duty assignment (TDY), reserve-component activation, or deployment.  Students must provide proof of the military obligation by providing:</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a. a copy of military orders, and when applicable,</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b. proof of dependency to the militarily obligated service member (spouse/domestic partner only).</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Documents substantiating military obligation must be provided to the Office of the University Registrar as soon as possible but no later than 5 PM on the last day of classes.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Short-term Absence:  </a:t>
            </a:r>
            <a:r>
              <a:rPr lang="en-US" sz="1200" b="0" i="0" kern="1200" dirty="0">
                <a:solidFill>
                  <a:schemeClr val="tx1"/>
                </a:solidFill>
                <a:effectLst/>
                <a:latin typeface="+mn-lt"/>
                <a:ea typeface="+mn-ea"/>
                <a:cs typeface="+mn-cs"/>
              </a:rPr>
              <a:t>Students who provide verified orders requiring a short-term absence for military service and are unable to make arrangements with instructors [see E-11] for making up missed evaluative events are eligible for administrative cancellation of the course(s) and 100% of the tuition for the course(s) will be refunded to the student. These students should notify the Director of Academic Affairs or Associate Dean of their college or campus who will notify the Office of the University Registrar. For orders requiring absences lasting longer than two weeks, students may pursue a military leave of absence, a military withdrawal, or a military drop.</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Military Leave of Absence (MLOA):  </a:t>
            </a:r>
            <a:r>
              <a:rPr lang="en-US" sz="1200" b="0" i="0" kern="1200" dirty="0">
                <a:solidFill>
                  <a:schemeClr val="tx1"/>
                </a:solidFill>
                <a:effectLst/>
                <a:latin typeface="+mn-lt"/>
                <a:ea typeface="+mn-ea"/>
                <a:cs typeface="+mn-cs"/>
              </a:rPr>
              <a:t>Students who have yet to begin classes when their military service obligation becomes known are eligible to be placed on MLOA status for a period not to exceed five (5) years. </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a. The MLOA provides the same protections as a standard LOA (see Policy J-2) but is available for a greater time limit.</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b. If students have yet to begin the semester, their schedules are cancelled, and they are placed on MLOA.</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c,. If students enroll and do not attend any classes due to military obligation, administrative cancellation can be used to place the student on MLOA.</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d. If there is an MLOA, this is indicated on the student's transcript.</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e. MLOA is not available to students who have begun attending classes for that semester.</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f. If there is an extension of military obligation, students have the option of continuing the MLOA beyond the initial period but not to exceed five (5) years.</a:t>
            </a:r>
          </a:p>
          <a:p>
            <a:pPr marL="457200" lvl="1" indent="0">
              <a:buFont typeface="Arial" panose="020B0604020202020204" pitchFamily="34" charset="0"/>
              <a:buNone/>
            </a:pPr>
            <a:r>
              <a:rPr lang="en-US" sz="1200" b="0" i="0" kern="1200" dirty="0">
                <a:solidFill>
                  <a:schemeClr val="tx1"/>
                </a:solidFill>
                <a:effectLst/>
                <a:latin typeface="+mn-lt"/>
                <a:ea typeface="+mn-ea"/>
                <a:cs typeface="+mn-cs"/>
              </a:rPr>
              <a:t>To request an MLOA or request an extension, students should contact the Office of the University Registrar.</a:t>
            </a:r>
          </a:p>
          <a:p>
            <a:br>
              <a:rPr lang="en-US" dirty="0"/>
            </a:br>
            <a:endParaRPr lang="en-US" dirty="0"/>
          </a:p>
        </p:txBody>
      </p:sp>
      <p:sp>
        <p:nvSpPr>
          <p:cNvPr id="4" name="Slide Number Placeholder 3">
            <a:extLst>
              <a:ext uri="{FF2B5EF4-FFF2-40B4-BE49-F238E27FC236}">
                <a16:creationId xmlns:a16="http://schemas.microsoft.com/office/drawing/2014/main" id="{8B9BA401-AF69-376C-D5B4-C986E4AC3777}"/>
              </a:ext>
            </a:extLst>
          </p:cNvPr>
          <p:cNvSpPr>
            <a:spLocks noGrp="1"/>
          </p:cNvSpPr>
          <p:nvPr>
            <p:ph type="sldNum" sz="quarter" idx="5"/>
          </p:nvPr>
        </p:nvSpPr>
        <p:spPr/>
        <p:txBody>
          <a:bodyPr/>
          <a:lstStyle/>
          <a:p>
            <a:fld id="{DE3B3826-C903-42E6-8FAD-9BA242FA8AE5}" type="slidenum">
              <a:rPr lang="en-US" smtClean="0"/>
              <a:t>16</a:t>
            </a:fld>
            <a:endParaRPr lang="en-US" dirty="0"/>
          </a:p>
        </p:txBody>
      </p:sp>
    </p:spTree>
    <p:extLst>
      <p:ext uri="{BB962C8B-B14F-4D97-AF65-F5344CB8AC3E}">
        <p14:creationId xmlns:p14="http://schemas.microsoft.com/office/powerpoint/2010/main" val="3052579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999A6-9584-2A28-D8F4-A08266A84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F90BC-A0BE-7D57-8BCD-F053A760A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8118F-82A3-548D-8FB5-C69A8F1B9092}"/>
              </a:ext>
            </a:extLst>
          </p:cNvPr>
          <p:cNvSpPr>
            <a:spLocks noGrp="1"/>
          </p:cNvSpPr>
          <p:nvPr>
            <p:ph type="body" idx="1"/>
          </p:nvPr>
        </p:nvSpPr>
        <p:spPr/>
        <p:txBody>
          <a:bodyPr/>
          <a:lstStyle/>
          <a:p>
            <a:pPr marL="173370" lvl="0" indent="-173370">
              <a:buFont typeface="Arial" panose="020B0604020202020204" pitchFamily="34" charset="0"/>
              <a:buChar char="•"/>
            </a:pPr>
            <a:r>
              <a:rPr lang="en-US" dirty="0"/>
              <a:t>J-3 </a:t>
            </a:r>
            <a:r>
              <a:rPr lang="en-US" i="1" dirty="0"/>
              <a:t>(</a:t>
            </a:r>
            <a:r>
              <a:rPr lang="en-US" i="1" dirty="0" err="1"/>
              <a:t>cont</a:t>
            </a:r>
            <a:r>
              <a:rPr lang="en-US" i="1" dirty="0"/>
              <a: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Military Withdrawal (MW) and Military Drop (MD):</a:t>
            </a:r>
            <a:r>
              <a:rPr lang="en-US" sz="1200" b="0" i="0" kern="1200" dirty="0">
                <a:solidFill>
                  <a:schemeClr val="tx1"/>
                </a:solidFill>
                <a:effectLst/>
                <a:latin typeface="+mn-lt"/>
                <a:ea typeface="+mn-ea"/>
                <a:cs typeface="+mn-cs"/>
              </a:rPr>
              <a:t>  Students who have begun classes when their military obligation commences can fully withdraw from all their courses using a Military Withdrawal (MW) or continue with a reduced course load using a Military Drop (MD) for a portion of their courses.  The MD is intended to provide students maximum flexibility to complete courses by maintaining a partial schedule when faculty can adjust course delivery to accommodate distance delivery.  An MD or MW will not be counted toward the Course Repeat Policy (C-7). </a:t>
            </a:r>
          </a:p>
          <a:p>
            <a:pPr lvl="2"/>
            <a:r>
              <a:rPr lang="en-US" sz="1200" b="0" i="0" kern="1200" dirty="0">
                <a:solidFill>
                  <a:schemeClr val="tx1"/>
                </a:solidFill>
                <a:effectLst/>
                <a:latin typeface="+mn-lt"/>
                <a:ea typeface="+mn-ea"/>
                <a:cs typeface="+mn-cs"/>
              </a:rPr>
              <a:t>a. Students who have begun classes and must take a full break from their studies must be withdrawn.  This Military Withdrawal is indicated on the transcript. For the period of their military orders, students' accounts will remain active and re-enrollment will be automatic by sending an email request to the Office of the University Registrar.  Students will re-enroll with their status in the university as degree candidates in their original program requirements.</a:t>
            </a:r>
          </a:p>
          <a:p>
            <a:pPr lvl="2"/>
            <a:r>
              <a:rPr lang="en-US" sz="1200" b="0" i="0" kern="1200" dirty="0">
                <a:solidFill>
                  <a:schemeClr val="tx1"/>
                </a:solidFill>
                <a:effectLst/>
                <a:latin typeface="+mn-lt"/>
                <a:ea typeface="+mn-ea"/>
                <a:cs typeface="+mn-cs"/>
              </a:rPr>
              <a:t>b. Students wishing to maintain partial schedules will be advised to work with individual faculty to evaluate the opportunities to complete courses remotely while engaged in military service.</a:t>
            </a:r>
          </a:p>
          <a:p>
            <a:pPr lvl="2"/>
            <a:r>
              <a:rPr lang="en-US" sz="1200" b="0" i="0" kern="1200" dirty="0">
                <a:solidFill>
                  <a:schemeClr val="tx1"/>
                </a:solidFill>
                <a:effectLst/>
                <a:latin typeface="+mn-lt"/>
                <a:ea typeface="+mn-ea"/>
                <a:cs typeface="+mn-cs"/>
              </a:rPr>
              <a:t>c. Students may MD a portion of their scheduled courses after consulting their college/academic unit.</a:t>
            </a:r>
          </a:p>
          <a:p>
            <a:pPr lvl="2"/>
            <a:r>
              <a:rPr lang="en-US" sz="1200" b="0" i="0" kern="1200" dirty="0">
                <a:solidFill>
                  <a:schemeClr val="tx1"/>
                </a:solidFill>
                <a:effectLst/>
                <a:latin typeface="+mn-lt"/>
                <a:ea typeface="+mn-ea"/>
                <a:cs typeface="+mn-cs"/>
              </a:rPr>
              <a:t>d. All courses that are not completed with an earned grade will be recorded as MD, which indicates the action was due to military obligation on the student's transcript. </a:t>
            </a:r>
          </a:p>
          <a:p>
            <a:pPr lvl="2"/>
            <a:r>
              <a:rPr lang="en-US" sz="1200" b="0" i="0" kern="1200" dirty="0">
                <a:solidFill>
                  <a:schemeClr val="tx1"/>
                </a:solidFill>
                <a:effectLst/>
                <a:latin typeface="+mn-lt"/>
                <a:ea typeface="+mn-ea"/>
                <a:cs typeface="+mn-cs"/>
              </a:rPr>
              <a:t>e. Students who continue in courses retain the option of requesting a deferred grade (DF) following current policy.</a:t>
            </a:r>
          </a:p>
          <a:p>
            <a:pPr lvl="2"/>
            <a:r>
              <a:rPr lang="en-US" sz="1200" b="0" i="0" kern="1200" dirty="0">
                <a:solidFill>
                  <a:schemeClr val="tx1"/>
                </a:solidFill>
                <a:effectLst/>
                <a:latin typeface="+mn-lt"/>
                <a:ea typeface="+mn-ea"/>
                <a:cs typeface="+mn-cs"/>
              </a:rPr>
              <a:t>f. Students who decide to continue in a course may use the MD option until 5 PM on the last day of classes.</a:t>
            </a:r>
          </a:p>
          <a:p>
            <a:pPr lvl="2"/>
            <a:r>
              <a:rPr lang="en-US" sz="1200" b="0" i="0" kern="1200" dirty="0">
                <a:solidFill>
                  <a:schemeClr val="tx1"/>
                </a:solidFill>
                <a:effectLst/>
                <a:latin typeface="+mn-lt"/>
                <a:ea typeface="+mn-ea"/>
                <a:cs typeface="+mn-cs"/>
              </a:rPr>
              <a:t>g. Students cannot MD for all courses in a semester.  Instead, students who must fully withdrawal are required to utilize the MW process.</a:t>
            </a:r>
          </a:p>
          <a:p>
            <a:pPr lvl="2"/>
            <a:r>
              <a:rPr lang="en-US" sz="1200" b="0" i="0" kern="1200" dirty="0">
                <a:solidFill>
                  <a:schemeClr val="tx1"/>
                </a:solidFill>
                <a:effectLst/>
                <a:latin typeface="+mn-lt"/>
                <a:ea typeface="+mn-ea"/>
                <a:cs typeface="+mn-cs"/>
              </a:rPr>
              <a:t>h. Students who complete at least one credit in a semester but do not wish to continue the following semester must apply for a Military LOA.  Otherwise, their student record will be discontinued. </a:t>
            </a:r>
          </a:p>
          <a:p>
            <a:pPr lvl="2"/>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Students on MLOA or MW may return to their studies remotely while continuing to meet their military obligation by contacting the Office of the University Registrar to re-enroll.  Students should contact the Office of the University Registrar to have their status updated and will need to keep the Office of the University Registrar informed on their plans for subsequent semesters.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Financial Considerations:  </a:t>
            </a:r>
            <a:r>
              <a:rPr lang="en-US" sz="1200" b="0" i="0" kern="1200" dirty="0">
                <a:solidFill>
                  <a:schemeClr val="tx1"/>
                </a:solidFill>
                <a:effectLst/>
                <a:latin typeface="+mn-lt"/>
                <a:ea typeface="+mn-ea"/>
                <a:cs typeface="+mn-cs"/>
              </a:rPr>
              <a:t>Financial policies for Military Leaves of Absence (MLOA), Military Withdrawals (MW), and Military Drops (MD) will ensure that:</a:t>
            </a:r>
          </a:p>
          <a:p>
            <a:pPr lvl="2"/>
            <a:r>
              <a:rPr lang="en-US" sz="1200" b="0" i="0" kern="1200" dirty="0">
                <a:solidFill>
                  <a:schemeClr val="tx1"/>
                </a:solidFill>
                <a:effectLst/>
                <a:latin typeface="+mn-lt"/>
                <a:ea typeface="+mn-ea"/>
                <a:cs typeface="+mn-cs"/>
              </a:rPr>
              <a:t>a. Students receive a full tuition refund for those courses that will not be completed due to military obligation.  Tuition will be recalculated to include only continued courses.</a:t>
            </a:r>
          </a:p>
          <a:p>
            <a:pPr lvl="2"/>
            <a:r>
              <a:rPr lang="en-US" sz="1200" b="0" i="0" kern="1200" dirty="0">
                <a:solidFill>
                  <a:schemeClr val="tx1"/>
                </a:solidFill>
                <a:effectLst/>
                <a:latin typeface="+mn-lt"/>
                <a:ea typeface="+mn-ea"/>
                <a:cs typeface="+mn-cs"/>
              </a:rPr>
              <a:t>b. If a student has on-campus housing and/or a meal plan, they will receive a full refund for housing and any unused meal points will be refunded.</a:t>
            </a:r>
          </a:p>
          <a:p>
            <a:pPr lvl="2"/>
            <a:r>
              <a:rPr lang="en-US" sz="1200" b="0" i="0" kern="1200" dirty="0">
                <a:solidFill>
                  <a:schemeClr val="tx1"/>
                </a:solidFill>
                <a:effectLst/>
                <a:latin typeface="+mn-lt"/>
                <a:ea typeface="+mn-ea"/>
                <a:cs typeface="+mn-cs"/>
              </a:rPr>
              <a:t>c. Students will maintain their university access account/email at no cost to the student.</a:t>
            </a:r>
          </a:p>
          <a:p>
            <a:pPr lvl="2"/>
            <a:r>
              <a:rPr lang="en-US" sz="1200" b="0" i="0" kern="1200" dirty="0">
                <a:solidFill>
                  <a:schemeClr val="tx1"/>
                </a:solidFill>
                <a:effectLst/>
                <a:latin typeface="+mn-lt"/>
                <a:ea typeface="+mn-ea"/>
                <a:cs typeface="+mn-cs"/>
              </a:rPr>
              <a:t>d. Students will be guaranteed the ability to return under original term of enrollment with no reenrollment or other additional fees.</a:t>
            </a:r>
          </a:p>
          <a:p>
            <a:pPr lvl="2"/>
            <a:r>
              <a:rPr lang="en-US" sz="1200" b="0" i="0" kern="1200" dirty="0">
                <a:solidFill>
                  <a:schemeClr val="tx1"/>
                </a:solidFill>
                <a:effectLst/>
                <a:latin typeface="+mn-lt"/>
                <a:ea typeface="+mn-ea"/>
                <a:cs typeface="+mn-cs"/>
              </a:rPr>
              <a:t>e. Students will be advised by the Financial Aid Office of actions required to defer loan(s) repayments based on active military duty obligations.</a:t>
            </a:r>
          </a:p>
          <a:p>
            <a:pPr marL="630570" lvl="1" indent="-173370">
              <a:buFont typeface="Arial" panose="020B0604020202020204" pitchFamily="34" charset="0"/>
              <a:buChar char="•"/>
            </a:pPr>
            <a:endParaRPr lang="en-US" i="0" dirty="0"/>
          </a:p>
          <a:p>
            <a:pPr marL="630570" lvl="1"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2554F16-FD32-34DE-BB8B-7F8000563AB5}"/>
              </a:ext>
            </a:extLst>
          </p:cNvPr>
          <p:cNvSpPr>
            <a:spLocks noGrp="1"/>
          </p:cNvSpPr>
          <p:nvPr>
            <p:ph type="sldNum" sz="quarter" idx="5"/>
          </p:nvPr>
        </p:nvSpPr>
        <p:spPr/>
        <p:txBody>
          <a:bodyPr/>
          <a:lstStyle/>
          <a:p>
            <a:fld id="{DE3B3826-C903-42E6-8FAD-9BA242FA8AE5}" type="slidenum">
              <a:rPr lang="en-US" smtClean="0"/>
              <a:t>17</a:t>
            </a:fld>
            <a:endParaRPr lang="en-US" dirty="0"/>
          </a:p>
        </p:txBody>
      </p:sp>
    </p:spTree>
    <p:extLst>
      <p:ext uri="{BB962C8B-B14F-4D97-AF65-F5344CB8AC3E}">
        <p14:creationId xmlns:p14="http://schemas.microsoft.com/office/powerpoint/2010/main" val="3999104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5087-17C5-FC4F-8155-AF7CD514B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64D5C-3A4F-A615-4EAD-2CF1A2221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AA079-912A-E16A-D589-673B78C225E7}"/>
              </a:ext>
            </a:extLst>
          </p:cNvPr>
          <p:cNvSpPr>
            <a:spLocks noGrp="1"/>
          </p:cNvSpPr>
          <p:nvPr>
            <p:ph type="body" idx="1"/>
          </p:nvPr>
        </p:nvSpPr>
        <p:spPr/>
        <p:txBody>
          <a:bodyPr/>
          <a:lstStyle/>
          <a:p>
            <a:pPr marL="173370" indent="-173370">
              <a:buFont typeface="Arial" panose="020B0604020202020204" pitchFamily="34" charset="0"/>
              <a:buChar char="•"/>
            </a:pPr>
            <a:r>
              <a:rPr lang="en-US" dirty="0"/>
              <a:t>https://registrar.psu.edu/student-forms/military-withdrawal/</a:t>
            </a:r>
          </a:p>
          <a:p>
            <a:pPr marL="173370" indent="-173370">
              <a:buFont typeface="Arial" panose="020B0604020202020204" pitchFamily="34" charset="0"/>
              <a:buChar char="•"/>
            </a:pPr>
            <a:r>
              <a:rPr lang="en-US" dirty="0"/>
              <a:t>https://registrar.psu.edu/student-forms/military-leave-absence/</a:t>
            </a:r>
          </a:p>
          <a:p>
            <a:pPr marL="173370" indent="-173370">
              <a:buFont typeface="Arial" panose="020B0604020202020204" pitchFamily="34" charset="0"/>
              <a:buChar char="•"/>
            </a:pPr>
            <a:r>
              <a:rPr lang="en-US" dirty="0"/>
              <a:t>https://registrar.psu.edu/student-forms/military-drop/</a:t>
            </a:r>
          </a:p>
        </p:txBody>
      </p:sp>
      <p:sp>
        <p:nvSpPr>
          <p:cNvPr id="4" name="Slide Number Placeholder 3">
            <a:extLst>
              <a:ext uri="{FF2B5EF4-FFF2-40B4-BE49-F238E27FC236}">
                <a16:creationId xmlns:a16="http://schemas.microsoft.com/office/drawing/2014/main" id="{D2352ED6-7FAB-6AE3-C4BE-CAD5562E24DF}"/>
              </a:ext>
            </a:extLst>
          </p:cNvPr>
          <p:cNvSpPr>
            <a:spLocks noGrp="1"/>
          </p:cNvSpPr>
          <p:nvPr>
            <p:ph type="sldNum" sz="quarter" idx="5"/>
          </p:nvPr>
        </p:nvSpPr>
        <p:spPr/>
        <p:txBody>
          <a:bodyPr/>
          <a:lstStyle/>
          <a:p>
            <a:fld id="{DE3B3826-C903-42E6-8FAD-9BA242FA8AE5}" type="slidenum">
              <a:rPr lang="en-US" smtClean="0"/>
              <a:t>18</a:t>
            </a:fld>
            <a:endParaRPr lang="en-US" dirty="0"/>
          </a:p>
        </p:txBody>
      </p:sp>
    </p:spTree>
    <p:extLst>
      <p:ext uri="{BB962C8B-B14F-4D97-AF65-F5344CB8AC3E}">
        <p14:creationId xmlns:p14="http://schemas.microsoft.com/office/powerpoint/2010/main" val="1150652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3BE7-6BBF-871B-804E-40AAF2969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E198D-4EB6-CC56-2391-43831C826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9A7F2-7902-A2F6-805B-FB9B56A40A2C}"/>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4271C22-4C59-4A41-C9E7-44A96268D926}"/>
              </a:ext>
            </a:extLst>
          </p:cNvPr>
          <p:cNvSpPr>
            <a:spLocks noGrp="1"/>
          </p:cNvSpPr>
          <p:nvPr>
            <p:ph type="sldNum" sz="quarter" idx="5"/>
          </p:nvPr>
        </p:nvSpPr>
        <p:spPr/>
        <p:txBody>
          <a:bodyPr/>
          <a:lstStyle/>
          <a:p>
            <a:fld id="{DE3B3826-C903-42E6-8FAD-9BA242FA8AE5}" type="slidenum">
              <a:rPr lang="en-US" smtClean="0"/>
              <a:t>19</a:t>
            </a:fld>
            <a:endParaRPr lang="en-US" dirty="0"/>
          </a:p>
        </p:txBody>
      </p:sp>
    </p:spTree>
    <p:extLst>
      <p:ext uri="{BB962C8B-B14F-4D97-AF65-F5344CB8AC3E}">
        <p14:creationId xmlns:p14="http://schemas.microsoft.com/office/powerpoint/2010/main" val="381982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Penn State Veteran Ally Training</a:t>
            </a:r>
            <a:endParaRPr lang="en-US" dirty="0"/>
          </a:p>
          <a:p>
            <a:pPr marL="173370" indent="-173370" defTabSz="924641">
              <a:buFont typeface="Arial" panose="020B0604020202020204" pitchFamily="34" charset="0"/>
              <a:buChar char="•"/>
              <a:defRPr/>
            </a:pPr>
            <a:r>
              <a:rPr lang="en-US" dirty="0"/>
              <a:t>Who:  Penn State Professors, Instructors, Academic Advisors and Support Staff</a:t>
            </a:r>
          </a:p>
          <a:p>
            <a:pPr marL="173370" indent="-173370" defTabSz="924641">
              <a:buFont typeface="Arial" panose="020B0604020202020204" pitchFamily="34" charset="0"/>
              <a:buChar char="•"/>
              <a:defRPr/>
            </a:pPr>
            <a:r>
              <a:rPr lang="en-US" dirty="0"/>
              <a:t>What: Discussion on military deployments, related Penn State policies &amp; guidance, and course accommodations.</a:t>
            </a:r>
          </a:p>
          <a:p>
            <a:pPr marL="173370" indent="-173370" defTabSz="924641">
              <a:buFont typeface="Arial" panose="020B0604020202020204" pitchFamily="34" charset="0"/>
              <a:buChar char="•"/>
              <a:defRPr/>
            </a:pPr>
            <a:r>
              <a:rPr lang="en-US" dirty="0"/>
              <a:t>When:  1 Apr 2026, 1200-1300</a:t>
            </a:r>
          </a:p>
          <a:p>
            <a:pPr marL="173370" indent="-173370" defTabSz="924641">
              <a:buFont typeface="Arial" panose="020B0604020202020204" pitchFamily="34" charset="0"/>
              <a:buChar char="•"/>
              <a:defRPr/>
            </a:pPr>
            <a:r>
              <a:rPr lang="en-US" dirty="0"/>
              <a:t>Where:  Zoom</a:t>
            </a:r>
          </a:p>
          <a:p>
            <a:pPr marL="173370" indent="-173370" defTabSz="924641">
              <a:buFont typeface="Arial" panose="020B0604020202020204" pitchFamily="34" charset="0"/>
              <a:buChar char="•"/>
              <a:defRPr/>
            </a:pPr>
            <a:r>
              <a:rPr lang="en-US" dirty="0"/>
              <a:t>Format:  Zoom</a:t>
            </a:r>
          </a:p>
          <a:p>
            <a:pPr marL="173370" indent="-173370" defTabSz="924641">
              <a:buFont typeface="Arial" panose="020B0604020202020204" pitchFamily="34" charset="0"/>
              <a:buChar char="•"/>
              <a:defRPr/>
            </a:pPr>
            <a:r>
              <a:rPr lang="en-US" dirty="0"/>
              <a:t>POC:  Renee Thornton-Roop</a:t>
            </a:r>
          </a:p>
          <a:p>
            <a:pPr marL="173370" indent="-173370" defTabSz="924641">
              <a:buFont typeface="Arial" panose="020B0604020202020204" pitchFamily="34" charset="0"/>
              <a:buChar char="•"/>
              <a:defRPr/>
            </a:pPr>
            <a:r>
              <a:rPr lang="en-US" dirty="0"/>
              <a:t>Presenters:  Renee Thornton-Roop, rat14@psu.edu; Eug McFeely, elm101@psu.edu; Steve Dolphin snd10@psu.edu</a:t>
            </a:r>
          </a:p>
          <a:p>
            <a:pPr marL="0" marR="0" lvl="0" indent="0" algn="l" defTabSz="9246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Times New Roman" panose="02020603050405020304" pitchFamily="18" charset="0"/>
            </a:endParaRPr>
          </a:p>
          <a:p>
            <a:pPr marL="173370" indent="-173370" defTabSz="9246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DE3B3826-C903-42E6-8FAD-9BA242FA8AE5}" type="slidenum">
              <a:rPr lang="en-US" smtClean="0"/>
              <a:t>2</a:t>
            </a:fld>
            <a:endParaRPr lang="en-US" dirty="0"/>
          </a:p>
        </p:txBody>
      </p:sp>
    </p:spTree>
    <p:extLst>
      <p:ext uri="{BB962C8B-B14F-4D97-AF65-F5344CB8AC3E}">
        <p14:creationId xmlns:p14="http://schemas.microsoft.com/office/powerpoint/2010/main" val="2360994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99FE-BE0B-871B-C789-5249EE268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2F459-84D6-35C1-D7B3-99A8687C5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035C0-E136-511E-28A0-4870D57AB48C}"/>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F90E16-6385-753E-D8E7-C2104EB9961A}"/>
              </a:ext>
            </a:extLst>
          </p:cNvPr>
          <p:cNvSpPr>
            <a:spLocks noGrp="1"/>
          </p:cNvSpPr>
          <p:nvPr>
            <p:ph type="sldNum" sz="quarter" idx="5"/>
          </p:nvPr>
        </p:nvSpPr>
        <p:spPr/>
        <p:txBody>
          <a:bodyPr/>
          <a:lstStyle/>
          <a:p>
            <a:fld id="{DE3B3826-C903-42E6-8FAD-9BA242FA8AE5}" type="slidenum">
              <a:rPr lang="en-US" smtClean="0"/>
              <a:t>20</a:t>
            </a:fld>
            <a:endParaRPr lang="en-US" dirty="0"/>
          </a:p>
        </p:txBody>
      </p:sp>
    </p:spTree>
    <p:extLst>
      <p:ext uri="{BB962C8B-B14F-4D97-AF65-F5344CB8AC3E}">
        <p14:creationId xmlns:p14="http://schemas.microsoft.com/office/powerpoint/2010/main" val="3208207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556A5-5A81-CDBA-5467-C4B25D9B3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502ED-69E6-D431-2B4E-96A404AA9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21C1C-9AB9-02EF-23A8-BACF0D6014CA}"/>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D7CA375-EB3D-81BF-5799-04396672958F}"/>
              </a:ext>
            </a:extLst>
          </p:cNvPr>
          <p:cNvSpPr>
            <a:spLocks noGrp="1"/>
          </p:cNvSpPr>
          <p:nvPr>
            <p:ph type="sldNum" sz="quarter" idx="5"/>
          </p:nvPr>
        </p:nvSpPr>
        <p:spPr/>
        <p:txBody>
          <a:bodyPr/>
          <a:lstStyle/>
          <a:p>
            <a:fld id="{DE3B3826-C903-42E6-8FAD-9BA242FA8AE5}" type="slidenum">
              <a:rPr lang="en-US" smtClean="0"/>
              <a:t>21</a:t>
            </a:fld>
            <a:endParaRPr lang="en-US" dirty="0"/>
          </a:p>
        </p:txBody>
      </p:sp>
    </p:spTree>
    <p:extLst>
      <p:ext uri="{BB962C8B-B14F-4D97-AF65-F5344CB8AC3E}">
        <p14:creationId xmlns:p14="http://schemas.microsoft.com/office/powerpoint/2010/main" val="4068256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031C-699B-8D00-C6D8-9C2FD31D5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49F0B-ED14-3CDB-1A65-4CF2E011C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F0B59-9F64-AD44-0BCD-B0D230C4A89E}"/>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59A5D7B-A7FB-64D9-9041-742FD5CB6BD3}"/>
              </a:ext>
            </a:extLst>
          </p:cNvPr>
          <p:cNvSpPr>
            <a:spLocks noGrp="1"/>
          </p:cNvSpPr>
          <p:nvPr>
            <p:ph type="sldNum" sz="quarter" idx="5"/>
          </p:nvPr>
        </p:nvSpPr>
        <p:spPr/>
        <p:txBody>
          <a:bodyPr/>
          <a:lstStyle/>
          <a:p>
            <a:fld id="{DE3B3826-C903-42E6-8FAD-9BA242FA8AE5}" type="slidenum">
              <a:rPr lang="en-US" smtClean="0"/>
              <a:t>22</a:t>
            </a:fld>
            <a:endParaRPr lang="en-US" dirty="0"/>
          </a:p>
        </p:txBody>
      </p:sp>
    </p:spTree>
    <p:extLst>
      <p:ext uri="{BB962C8B-B14F-4D97-AF65-F5344CB8AC3E}">
        <p14:creationId xmlns:p14="http://schemas.microsoft.com/office/powerpoint/2010/main" val="415946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0D5E5-18FB-EC97-3793-EC00DABE3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15FE4-3622-0C2A-44A3-73BCB9427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8D980-075A-B911-2FCC-00437C5E1C61}"/>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BF3B106-8C49-3BA9-07DB-90D7EDEF3259}"/>
              </a:ext>
            </a:extLst>
          </p:cNvPr>
          <p:cNvSpPr>
            <a:spLocks noGrp="1"/>
          </p:cNvSpPr>
          <p:nvPr>
            <p:ph type="sldNum" sz="quarter" idx="5"/>
          </p:nvPr>
        </p:nvSpPr>
        <p:spPr/>
        <p:txBody>
          <a:bodyPr/>
          <a:lstStyle/>
          <a:p>
            <a:fld id="{DE3B3826-C903-42E6-8FAD-9BA242FA8AE5}" type="slidenum">
              <a:rPr lang="en-US" smtClean="0"/>
              <a:t>23</a:t>
            </a:fld>
            <a:endParaRPr lang="en-US" dirty="0"/>
          </a:p>
        </p:txBody>
      </p:sp>
    </p:spTree>
    <p:extLst>
      <p:ext uri="{BB962C8B-B14F-4D97-AF65-F5344CB8AC3E}">
        <p14:creationId xmlns:p14="http://schemas.microsoft.com/office/powerpoint/2010/main" val="3932450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577B5-4D64-997A-AD74-5474751B4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00990-4BAE-9AF5-21B9-7D7FB5879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E6975-3B28-3243-8A12-00B35A66687B}"/>
              </a:ext>
            </a:extLst>
          </p:cNvPr>
          <p:cNvSpPr>
            <a:spLocks noGrp="1"/>
          </p:cNvSpPr>
          <p:nvPr>
            <p:ph type="body" idx="1"/>
          </p:nvPr>
        </p:nvSpPr>
        <p:spPr/>
        <p:txBody>
          <a:bodyPr/>
          <a:lstStyle/>
          <a:p>
            <a:pPr marL="173370" marR="0" lvl="0"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deny an accommodation requests were allowed, professor/instructors must provide a reason why course content objects cannot be met if an accommodation is given. </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7EA1DCE5-6B71-CD09-69B6-86A08E85CD3F}"/>
              </a:ext>
            </a:extLst>
          </p:cNvPr>
          <p:cNvSpPr>
            <a:spLocks noGrp="1"/>
          </p:cNvSpPr>
          <p:nvPr>
            <p:ph type="sldNum" sz="quarter" idx="5"/>
          </p:nvPr>
        </p:nvSpPr>
        <p:spPr/>
        <p:txBody>
          <a:bodyPr/>
          <a:lstStyle/>
          <a:p>
            <a:fld id="{DE3B3826-C903-42E6-8FAD-9BA242FA8AE5}" type="slidenum">
              <a:rPr lang="en-US" smtClean="0"/>
              <a:t>24</a:t>
            </a:fld>
            <a:endParaRPr lang="en-US" dirty="0"/>
          </a:p>
        </p:txBody>
      </p:sp>
    </p:spTree>
    <p:extLst>
      <p:ext uri="{BB962C8B-B14F-4D97-AF65-F5344CB8AC3E}">
        <p14:creationId xmlns:p14="http://schemas.microsoft.com/office/powerpoint/2010/main" val="4127029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Penn State Military Appreciation Football Game 2018</a:t>
            </a:r>
          </a:p>
        </p:txBody>
      </p:sp>
      <p:sp>
        <p:nvSpPr>
          <p:cNvPr id="4" name="Slide Number Placeholder 3"/>
          <p:cNvSpPr>
            <a:spLocks noGrp="1"/>
          </p:cNvSpPr>
          <p:nvPr>
            <p:ph type="sldNum" sz="quarter" idx="5"/>
          </p:nvPr>
        </p:nvSpPr>
        <p:spPr/>
        <p:txBody>
          <a:bodyPr/>
          <a:lstStyle/>
          <a:p>
            <a:fld id="{DE3B3826-C903-42E6-8FAD-9BA242FA8AE5}" type="slidenum">
              <a:rPr lang="en-US" smtClean="0"/>
              <a:t>25</a:t>
            </a:fld>
            <a:endParaRPr lang="en-US"/>
          </a:p>
        </p:txBody>
      </p:sp>
    </p:spTree>
    <p:extLst>
      <p:ext uri="{BB962C8B-B14F-4D97-AF65-F5344CB8AC3E}">
        <p14:creationId xmlns:p14="http://schemas.microsoft.com/office/powerpoint/2010/main" val="3840043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7DBA2-1A81-7F1C-EC50-AE24A4596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88888-2966-8AEE-FBF0-2C1ED62FE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BD483-E0BE-B520-F4BA-AF1D104E53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280C10-703E-1D2F-C1A3-7D809CFE5277}"/>
              </a:ext>
            </a:extLst>
          </p:cNvPr>
          <p:cNvSpPr>
            <a:spLocks noGrp="1"/>
          </p:cNvSpPr>
          <p:nvPr>
            <p:ph type="sldNum" sz="quarter" idx="5"/>
          </p:nvPr>
        </p:nvSpPr>
        <p:spPr/>
        <p:txBody>
          <a:bodyPr/>
          <a:lstStyle/>
          <a:p>
            <a:fld id="{DE3B3826-C903-42E6-8FAD-9BA242FA8AE5}" type="slidenum">
              <a:rPr lang="en-US" smtClean="0"/>
              <a:t>26</a:t>
            </a:fld>
            <a:endParaRPr lang="en-US" dirty="0"/>
          </a:p>
        </p:txBody>
      </p:sp>
    </p:spTree>
    <p:extLst>
      <p:ext uri="{BB962C8B-B14F-4D97-AF65-F5344CB8AC3E}">
        <p14:creationId xmlns:p14="http://schemas.microsoft.com/office/powerpoint/2010/main" val="2934541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DE025-F822-26AD-5887-BC8917E7F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2443E-0C5E-57FB-C77A-CAF7D36C1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0C9B36-8DCA-581D-F4A6-E39A104644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0E9DC1-A19D-785B-3CBF-60B46C6F0E68}"/>
              </a:ext>
            </a:extLst>
          </p:cNvPr>
          <p:cNvSpPr>
            <a:spLocks noGrp="1"/>
          </p:cNvSpPr>
          <p:nvPr>
            <p:ph type="sldNum" sz="quarter" idx="10"/>
          </p:nvPr>
        </p:nvSpPr>
        <p:spPr/>
        <p:txBody>
          <a:bodyPr/>
          <a:lstStyle/>
          <a:p>
            <a:fld id="{DE3B3826-C903-42E6-8FAD-9BA242FA8AE5}" type="slidenum">
              <a:rPr lang="en-US" smtClean="0"/>
              <a:t>27</a:t>
            </a:fld>
            <a:endParaRPr lang="en-US"/>
          </a:p>
        </p:txBody>
      </p:sp>
    </p:spTree>
    <p:extLst>
      <p:ext uri="{BB962C8B-B14F-4D97-AF65-F5344CB8AC3E}">
        <p14:creationId xmlns:p14="http://schemas.microsoft.com/office/powerpoint/2010/main" val="92945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B3826-C903-42E6-8FAD-9BA242FA8AE5}" type="slidenum">
              <a:rPr lang="en-US" smtClean="0"/>
              <a:t>28</a:t>
            </a:fld>
            <a:endParaRPr lang="en-US"/>
          </a:p>
        </p:txBody>
      </p:sp>
    </p:spTree>
    <p:extLst>
      <p:ext uri="{BB962C8B-B14F-4D97-AF65-F5344CB8AC3E}">
        <p14:creationId xmlns:p14="http://schemas.microsoft.com/office/powerpoint/2010/main" val="1647351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A5747-6B6E-5E22-2D58-DCA019173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57195-F7F2-019A-7357-F08A2721E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ED3F8-00B7-DB50-DA66-5D68307C74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204265-7A7D-9863-3AFB-1A3019B3B46B}"/>
              </a:ext>
            </a:extLst>
          </p:cNvPr>
          <p:cNvSpPr>
            <a:spLocks noGrp="1"/>
          </p:cNvSpPr>
          <p:nvPr>
            <p:ph type="sldNum" sz="quarter" idx="10"/>
          </p:nvPr>
        </p:nvSpPr>
        <p:spPr/>
        <p:txBody>
          <a:bodyPr/>
          <a:lstStyle/>
          <a:p>
            <a:fld id="{DE3B3826-C903-42E6-8FAD-9BA242FA8AE5}" type="slidenum">
              <a:rPr lang="en-US" smtClean="0"/>
              <a:t>29</a:t>
            </a:fld>
            <a:endParaRPr lang="en-US"/>
          </a:p>
        </p:txBody>
      </p:sp>
    </p:spTree>
    <p:extLst>
      <p:ext uri="{BB962C8B-B14F-4D97-AF65-F5344CB8AC3E}">
        <p14:creationId xmlns:p14="http://schemas.microsoft.com/office/powerpoint/2010/main" val="234469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E3B3826-C903-42E6-8FAD-9BA242FA8AE5}" type="slidenum">
              <a:rPr lang="en-US" smtClean="0"/>
              <a:t>3</a:t>
            </a:fld>
            <a:endParaRPr lang="en-US"/>
          </a:p>
        </p:txBody>
      </p:sp>
    </p:spTree>
    <p:extLst>
      <p:ext uri="{BB962C8B-B14F-4D97-AF65-F5344CB8AC3E}">
        <p14:creationId xmlns:p14="http://schemas.microsoft.com/office/powerpoint/2010/main" val="9596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DE3B3826-C903-42E6-8FAD-9BA242FA8AE5}" type="slidenum">
              <a:rPr lang="en-US" smtClean="0"/>
              <a:t>4</a:t>
            </a:fld>
            <a:endParaRPr lang="en-US" dirty="0"/>
          </a:p>
        </p:txBody>
      </p:sp>
    </p:spTree>
    <p:extLst>
      <p:ext uri="{BB962C8B-B14F-4D97-AF65-F5344CB8AC3E}">
        <p14:creationId xmlns:p14="http://schemas.microsoft.com/office/powerpoint/2010/main" val="17327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E3B3826-C903-42E6-8FAD-9BA242FA8AE5}" type="slidenum">
              <a:rPr lang="en-US" smtClean="0"/>
              <a:t>5</a:t>
            </a:fld>
            <a:endParaRPr lang="en-US" dirty="0"/>
          </a:p>
        </p:txBody>
      </p:sp>
    </p:spTree>
    <p:extLst>
      <p:ext uri="{BB962C8B-B14F-4D97-AF65-F5344CB8AC3E}">
        <p14:creationId xmlns:p14="http://schemas.microsoft.com/office/powerpoint/2010/main" val="342118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E2901-BE39-FFAF-21B4-7EF12B346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81EEF-7D3A-88F9-D4B8-D8C0C74F0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8589A-0081-7C09-9547-5412CDD1F49B}"/>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E6F5C1A-21DB-30E8-416E-0F293C8C88E5}"/>
              </a:ext>
            </a:extLst>
          </p:cNvPr>
          <p:cNvSpPr>
            <a:spLocks noGrp="1"/>
          </p:cNvSpPr>
          <p:nvPr>
            <p:ph type="sldNum" sz="quarter" idx="5"/>
          </p:nvPr>
        </p:nvSpPr>
        <p:spPr/>
        <p:txBody>
          <a:bodyPr/>
          <a:lstStyle/>
          <a:p>
            <a:fld id="{DE3B3826-C903-42E6-8FAD-9BA242FA8AE5}" type="slidenum">
              <a:rPr lang="en-US" smtClean="0"/>
              <a:t>6</a:t>
            </a:fld>
            <a:endParaRPr lang="en-US" dirty="0"/>
          </a:p>
        </p:txBody>
      </p:sp>
    </p:spTree>
    <p:extLst>
      <p:ext uri="{BB962C8B-B14F-4D97-AF65-F5344CB8AC3E}">
        <p14:creationId xmlns:p14="http://schemas.microsoft.com/office/powerpoint/2010/main" val="298008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EB45B-F4C8-EE42-D822-6C2DA82B8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D7A60-9CBC-AC28-858B-67146CFA5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F9CEE-970B-63C2-BB82-C7E2FE8C572E}"/>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761926C-BCC4-34CC-3611-9D52D630B2A2}"/>
              </a:ext>
            </a:extLst>
          </p:cNvPr>
          <p:cNvSpPr>
            <a:spLocks noGrp="1"/>
          </p:cNvSpPr>
          <p:nvPr>
            <p:ph type="sldNum" sz="quarter" idx="5"/>
          </p:nvPr>
        </p:nvSpPr>
        <p:spPr/>
        <p:txBody>
          <a:bodyPr/>
          <a:lstStyle/>
          <a:p>
            <a:fld id="{DE3B3826-C903-42E6-8FAD-9BA242FA8AE5}" type="slidenum">
              <a:rPr lang="en-US" smtClean="0"/>
              <a:t>7</a:t>
            </a:fld>
            <a:endParaRPr lang="en-US" dirty="0"/>
          </a:p>
        </p:txBody>
      </p:sp>
    </p:spTree>
    <p:extLst>
      <p:ext uri="{BB962C8B-B14F-4D97-AF65-F5344CB8AC3E}">
        <p14:creationId xmlns:p14="http://schemas.microsoft.com/office/powerpoint/2010/main" val="357112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F5428-5CCA-0825-3ABC-0EE12BE7C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014A2-FFAA-62C0-9639-8A0C705E9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CE6B3-7027-1AAC-9149-39C9B212ED88}"/>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865529E-FAFA-CE8E-0DA2-1A3840C7EE05}"/>
              </a:ext>
            </a:extLst>
          </p:cNvPr>
          <p:cNvSpPr>
            <a:spLocks noGrp="1"/>
          </p:cNvSpPr>
          <p:nvPr>
            <p:ph type="sldNum" sz="quarter" idx="5"/>
          </p:nvPr>
        </p:nvSpPr>
        <p:spPr/>
        <p:txBody>
          <a:bodyPr/>
          <a:lstStyle/>
          <a:p>
            <a:fld id="{DE3B3826-C903-42E6-8FAD-9BA242FA8AE5}" type="slidenum">
              <a:rPr lang="en-US" smtClean="0"/>
              <a:t>8</a:t>
            </a:fld>
            <a:endParaRPr lang="en-US" dirty="0"/>
          </a:p>
        </p:txBody>
      </p:sp>
    </p:spTree>
    <p:extLst>
      <p:ext uri="{BB962C8B-B14F-4D97-AF65-F5344CB8AC3E}">
        <p14:creationId xmlns:p14="http://schemas.microsoft.com/office/powerpoint/2010/main" val="18955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1853-B537-264E-E0E4-0C159C2C5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9BC8F-B94E-72E9-3E65-9352906B6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C14E2-D312-B178-03E6-B91668130BD2}"/>
              </a:ext>
            </a:extLst>
          </p:cNvPr>
          <p:cNvSpPr>
            <a:spLocks noGrp="1"/>
          </p:cNvSpPr>
          <p:nvPr>
            <p:ph type="body" idx="1"/>
          </p:nvPr>
        </p:nvSpPr>
        <p:spPr/>
        <p:txBody>
          <a:bodyPr/>
          <a:lstStyle/>
          <a:p>
            <a:pPr marL="173370" indent="-173370">
              <a:buFont typeface="Arial" panose="020B0604020202020204" pitchFamily="34" charset="0"/>
              <a:buChar char="•"/>
            </a:pPr>
            <a:r>
              <a:rPr lang="en-US" dirty="0"/>
              <a:t>Emotional cycle of deployment</a:t>
            </a:r>
          </a:p>
          <a:p>
            <a:pPr marL="635691" lvl="1" indent="-173370">
              <a:buFont typeface="Arial" panose="020B0604020202020204" pitchFamily="34" charset="0"/>
              <a:buChar char="•"/>
            </a:pPr>
            <a:r>
              <a:rPr lang="en-US" dirty="0"/>
              <a:t>Savych, B. (2009).  Effects of deployment on spouses of military personnel. Humanities and Social Sciences, 3295.</a:t>
            </a:r>
          </a:p>
        </p:txBody>
      </p:sp>
      <p:sp>
        <p:nvSpPr>
          <p:cNvPr id="4" name="Slide Number Placeholder 3">
            <a:extLst>
              <a:ext uri="{FF2B5EF4-FFF2-40B4-BE49-F238E27FC236}">
                <a16:creationId xmlns:a16="http://schemas.microsoft.com/office/drawing/2014/main" id="{65DCA17D-DC28-E85A-2191-0F6F6EAB6BC0}"/>
              </a:ext>
            </a:extLst>
          </p:cNvPr>
          <p:cNvSpPr>
            <a:spLocks noGrp="1"/>
          </p:cNvSpPr>
          <p:nvPr>
            <p:ph type="sldNum" sz="quarter" idx="5"/>
          </p:nvPr>
        </p:nvSpPr>
        <p:spPr/>
        <p:txBody>
          <a:bodyPr/>
          <a:lstStyle/>
          <a:p>
            <a:fld id="{DE3B3826-C903-42E6-8FAD-9BA242FA8AE5}" type="slidenum">
              <a:rPr lang="en-US" smtClean="0"/>
              <a:t>9</a:t>
            </a:fld>
            <a:endParaRPr lang="en-US" dirty="0"/>
          </a:p>
        </p:txBody>
      </p:sp>
    </p:spTree>
    <p:extLst>
      <p:ext uri="{BB962C8B-B14F-4D97-AF65-F5344CB8AC3E}">
        <p14:creationId xmlns:p14="http://schemas.microsoft.com/office/powerpoint/2010/main" val="4004862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9796" y="6356350"/>
            <a:ext cx="2743200" cy="365125"/>
          </a:xfrm>
        </p:spPr>
        <p:txBody>
          <a:bodyPr/>
          <a:lstStyle/>
          <a:p>
            <a:r>
              <a:rPr lang="en-US"/>
              <a:t>Deployment 101 Faculty &amp; Staff</a:t>
            </a:r>
          </a:p>
        </p:txBody>
      </p:sp>
      <p:sp>
        <p:nvSpPr>
          <p:cNvPr id="6" name="Slide Number Placeholder 5"/>
          <p:cNvSpPr>
            <a:spLocks noGrp="1"/>
          </p:cNvSpPr>
          <p:nvPr>
            <p:ph type="sldNum" sz="quarter" idx="12"/>
          </p:nvPr>
        </p:nvSpPr>
        <p:spPr>
          <a:xfrm>
            <a:off x="9350066" y="6356350"/>
            <a:ext cx="2743200" cy="365125"/>
          </a:xfrm>
        </p:spPr>
        <p:txBody>
          <a:bodyPr/>
          <a:lstStyle/>
          <a:p>
            <a:fld id="{201B6C20-C78C-494C-89AA-D25EEBE90C77}" type="slidenum">
              <a:rPr lang="en-US" smtClean="0"/>
              <a:pPr/>
              <a:t>‹#›</a:t>
            </a:fld>
            <a:endParaRPr lang="en-US"/>
          </a:p>
        </p:txBody>
      </p:sp>
      <p:sp>
        <p:nvSpPr>
          <p:cNvPr id="11" name="Footer Placeholder 4">
            <a:extLst>
              <a:ext uri="{FF2B5EF4-FFF2-40B4-BE49-F238E27FC236}">
                <a16:creationId xmlns:a16="http://schemas.microsoft.com/office/drawing/2014/main" id="{CEBC93DB-193E-4059-8CAF-C6BB375800B0}"/>
              </a:ext>
            </a:extLst>
          </p:cNvPr>
          <p:cNvSpPr>
            <a:spLocks noGrp="1"/>
          </p:cNvSpPr>
          <p:nvPr>
            <p:ph type="ftr" sz="quarter" idx="11"/>
          </p:nvPr>
        </p:nvSpPr>
        <p:spPr>
          <a:xfrm>
            <a:off x="4552950" y="6356350"/>
            <a:ext cx="3086100" cy="365125"/>
          </a:xfrm>
        </p:spPr>
        <p:txBody>
          <a:bodyPr/>
          <a:lstStyle>
            <a:lvl1pPr>
              <a:defRPr sz="1600" b="1" i="1">
                <a:solidFill>
                  <a:schemeClr val="accent1">
                    <a:lumMod val="50000"/>
                  </a:schemeClr>
                </a:solidFill>
              </a:defRPr>
            </a:lvl1pPr>
          </a:lstStyle>
          <a:p>
            <a:r>
              <a:rPr lang="en-US"/>
              <a:t>Serving Those Who Served</a:t>
            </a:r>
            <a:endParaRPr lang="en-US" dirty="0"/>
          </a:p>
        </p:txBody>
      </p:sp>
      <p:grpSp>
        <p:nvGrpSpPr>
          <p:cNvPr id="27" name="Group 26">
            <a:extLst>
              <a:ext uri="{FF2B5EF4-FFF2-40B4-BE49-F238E27FC236}">
                <a16:creationId xmlns:a16="http://schemas.microsoft.com/office/drawing/2014/main" id="{4E12BA7A-1886-863F-9D58-2CED56152F5C}"/>
              </a:ext>
            </a:extLst>
          </p:cNvPr>
          <p:cNvGrpSpPr/>
          <p:nvPr userDrawn="1"/>
        </p:nvGrpSpPr>
        <p:grpSpPr>
          <a:xfrm>
            <a:off x="169682" y="3013915"/>
            <a:ext cx="11830640" cy="102128"/>
            <a:chOff x="169682" y="2767425"/>
            <a:chExt cx="11830640" cy="102128"/>
          </a:xfrm>
        </p:grpSpPr>
        <p:cxnSp>
          <p:nvCxnSpPr>
            <p:cNvPr id="28" name="Straight Connector 27">
              <a:extLst>
                <a:ext uri="{FF2B5EF4-FFF2-40B4-BE49-F238E27FC236}">
                  <a16:creationId xmlns:a16="http://schemas.microsoft.com/office/drawing/2014/main" id="{D77650D7-2C6D-6B9F-A372-B9A1A4009069}"/>
                </a:ext>
              </a:extLst>
            </p:cNvPr>
            <p:cNvCxnSpPr>
              <a:cxnSpLocks/>
            </p:cNvCxnSpPr>
            <p:nvPr userDrawn="1"/>
          </p:nvCxnSpPr>
          <p:spPr>
            <a:xfrm>
              <a:off x="169682" y="2869553"/>
              <a:ext cx="11830640" cy="0"/>
            </a:xfrm>
            <a:prstGeom prst="line">
              <a:avLst/>
            </a:prstGeom>
            <a:ln w="57150">
              <a:solidFill>
                <a:srgbClr val="8CBEE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F0E6E4-F938-51FB-DEC7-A14D837D7ABB}"/>
                </a:ext>
              </a:extLst>
            </p:cNvPr>
            <p:cNvCxnSpPr>
              <a:cxnSpLocks/>
            </p:cNvCxnSpPr>
            <p:nvPr userDrawn="1"/>
          </p:nvCxnSpPr>
          <p:spPr>
            <a:xfrm>
              <a:off x="169682" y="2767425"/>
              <a:ext cx="11830640" cy="0"/>
            </a:xfrm>
            <a:prstGeom prst="line">
              <a:avLst/>
            </a:prstGeom>
            <a:ln w="57150">
              <a:solidFill>
                <a:srgbClr val="1E437A"/>
              </a:solidFill>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07A0E726-D701-3334-7F21-A983ED6175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961" y="3636846"/>
            <a:ext cx="5386116" cy="1689894"/>
          </a:xfrm>
          <a:prstGeom prst="rect">
            <a:avLst/>
          </a:prstGeom>
        </p:spPr>
      </p:pic>
      <p:sp>
        <p:nvSpPr>
          <p:cNvPr id="31" name="TextBox 30">
            <a:extLst>
              <a:ext uri="{FF2B5EF4-FFF2-40B4-BE49-F238E27FC236}">
                <a16:creationId xmlns:a16="http://schemas.microsoft.com/office/drawing/2014/main" id="{53F7CB20-8908-2C65-6256-9D3E10C15506}"/>
              </a:ext>
            </a:extLst>
          </p:cNvPr>
          <p:cNvSpPr txBox="1"/>
          <p:nvPr userDrawn="1"/>
        </p:nvSpPr>
        <p:spPr>
          <a:xfrm>
            <a:off x="2217469" y="4513140"/>
            <a:ext cx="4220258" cy="584775"/>
          </a:xfrm>
          <a:prstGeom prst="rect">
            <a:avLst/>
          </a:prstGeom>
          <a:noFill/>
        </p:spPr>
        <p:txBody>
          <a:bodyPr wrap="none" rtlCol="0">
            <a:spAutoFit/>
          </a:bodyPr>
          <a:lstStyle/>
          <a:p>
            <a:r>
              <a:rPr lang="en-US" sz="3200" b="0" dirty="0">
                <a:solidFill>
                  <a:srgbClr val="1F427A"/>
                </a:solidFill>
                <a:latin typeface="Franklin Gothic Book" panose="020B0503020102020204" pitchFamily="34" charset="0"/>
              </a:rPr>
              <a:t>Student Veteran Center</a:t>
            </a:r>
          </a:p>
        </p:txBody>
      </p:sp>
      <p:sp>
        <p:nvSpPr>
          <p:cNvPr id="33" name="Subtitle 2">
            <a:extLst>
              <a:ext uri="{FF2B5EF4-FFF2-40B4-BE49-F238E27FC236}">
                <a16:creationId xmlns:a16="http://schemas.microsoft.com/office/drawing/2014/main" id="{EF0C4D19-DF69-E939-AA8D-5EC67B1815AB}"/>
              </a:ext>
            </a:extLst>
          </p:cNvPr>
          <p:cNvSpPr>
            <a:spLocks noGrp="1"/>
          </p:cNvSpPr>
          <p:nvPr>
            <p:ph type="subTitle" idx="1"/>
          </p:nvPr>
        </p:nvSpPr>
        <p:spPr>
          <a:xfrm>
            <a:off x="8910479" y="4896394"/>
            <a:ext cx="2968200" cy="1293962"/>
          </a:xfr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4" name="Title 1">
            <a:extLst>
              <a:ext uri="{FF2B5EF4-FFF2-40B4-BE49-F238E27FC236}">
                <a16:creationId xmlns:a16="http://schemas.microsoft.com/office/drawing/2014/main" id="{85245164-B7DA-AA55-8357-0A13D3D707B0}"/>
              </a:ext>
            </a:extLst>
          </p:cNvPr>
          <p:cNvSpPr>
            <a:spLocks noGrp="1"/>
          </p:cNvSpPr>
          <p:nvPr>
            <p:ph type="ctrTitle"/>
          </p:nvPr>
        </p:nvSpPr>
        <p:spPr>
          <a:xfrm>
            <a:off x="2209800" y="401366"/>
            <a:ext cx="7772400" cy="1778944"/>
          </a:xfrm>
        </p:spPr>
        <p:txBody>
          <a:bodyPr anchor="b"/>
          <a:lstStyle>
            <a:lvl1pPr algn="ctr">
              <a:defRPr sz="60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27437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Deployment 101 Faculty &amp; Staff</a:t>
            </a:r>
          </a:p>
        </p:txBody>
      </p:sp>
      <p:sp>
        <p:nvSpPr>
          <p:cNvPr id="5" name="Footer Placeholder 4"/>
          <p:cNvSpPr>
            <a:spLocks noGrp="1"/>
          </p:cNvSpPr>
          <p:nvPr>
            <p:ph type="ftr" sz="quarter" idx="11"/>
          </p:nvPr>
        </p:nvSpPr>
        <p:spPr/>
        <p:txBody>
          <a:bodyPr/>
          <a:lstStyle/>
          <a:p>
            <a:r>
              <a:rPr lang="en-US"/>
              <a:t>Serving Those Who Served</a:t>
            </a:r>
          </a:p>
        </p:txBody>
      </p:sp>
      <p:sp>
        <p:nvSpPr>
          <p:cNvPr id="6" name="Slide Number Placeholder 5"/>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78121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Deployment 101 Faculty &amp; Staff</a:t>
            </a:r>
          </a:p>
        </p:txBody>
      </p:sp>
      <p:sp>
        <p:nvSpPr>
          <p:cNvPr id="5" name="Footer Placeholder 4"/>
          <p:cNvSpPr>
            <a:spLocks noGrp="1"/>
          </p:cNvSpPr>
          <p:nvPr>
            <p:ph type="ftr" sz="quarter" idx="11"/>
          </p:nvPr>
        </p:nvSpPr>
        <p:spPr/>
        <p:txBody>
          <a:bodyPr/>
          <a:lstStyle/>
          <a:p>
            <a:r>
              <a:rPr lang="en-US"/>
              <a:t>Serving Those Who Served</a:t>
            </a:r>
          </a:p>
        </p:txBody>
      </p:sp>
      <p:sp>
        <p:nvSpPr>
          <p:cNvPr id="6" name="Slide Number Placeholder 5"/>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321589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Franklin Gothic Book" panose="020B0503020102020204" pitchFamily="34" charset="0"/>
              </a:defRPr>
            </a:lvl1pPr>
            <a:lvl2pPr marL="685800" indent="-228600">
              <a:buSzPct val="90000"/>
              <a:buFont typeface="Wingdings" panose="05000000000000000000" pitchFamily="2" charset="2"/>
              <a:buChar char="§"/>
              <a:defRPr>
                <a:latin typeface="Franklin Gothic Book" panose="020B0503020102020204" pitchFamily="34" charset="0"/>
              </a:defRPr>
            </a:lvl2pPr>
            <a:lvl3pPr marL="1143000" indent="-228600">
              <a:buFont typeface="Franklin Gothic Book" panose="020B0503020102020204" pitchFamily="34" charset="0"/>
              <a:buChar char="−"/>
              <a:defRPr>
                <a:latin typeface="Franklin Gothic Book" panose="020B0503020102020204" pitchFamily="34" charset="0"/>
              </a:defRPr>
            </a:lvl3pPr>
            <a:lvl4pPr marL="1600200" indent="-228600">
              <a:buSzPct val="80000"/>
              <a:buFont typeface="Franklin Gothic Book" panose="020B0503020102020204" pitchFamily="34" charset="0"/>
              <a:buChar cha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Deployment 101 Faculty &amp; Staff</a:t>
            </a:r>
          </a:p>
        </p:txBody>
      </p:sp>
      <p:sp>
        <p:nvSpPr>
          <p:cNvPr id="6" name="Slide Number Placeholder 5"/>
          <p:cNvSpPr>
            <a:spLocks noGrp="1"/>
          </p:cNvSpPr>
          <p:nvPr>
            <p:ph type="sldNum" sz="quarter" idx="12"/>
          </p:nvPr>
        </p:nvSpPr>
        <p:spPr/>
        <p:txBody>
          <a:bodyPr/>
          <a:lstStyle/>
          <a:p>
            <a:fld id="{201B6C20-C78C-494C-89AA-D25EEBE90C77}" type="slidenum">
              <a:rPr lang="en-US" smtClean="0"/>
              <a:t>‹#›</a:t>
            </a:fld>
            <a:endParaRPr lang="en-US"/>
          </a:p>
        </p:txBody>
      </p:sp>
      <p:cxnSp>
        <p:nvCxnSpPr>
          <p:cNvPr id="8" name="Straight Connector 7"/>
          <p:cNvCxnSpPr/>
          <p:nvPr userDrawn="1"/>
        </p:nvCxnSpPr>
        <p:spPr>
          <a:xfrm>
            <a:off x="153600" y="1192692"/>
            <a:ext cx="11884800" cy="0"/>
          </a:xfrm>
          <a:prstGeom prst="line">
            <a:avLst/>
          </a:prstGeom>
          <a:ln w="57150" cmpd="thickThin">
            <a:solidFill>
              <a:srgbClr val="1F427A"/>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5B069461-0DE1-42B0-B2A4-DCF56F146E10}"/>
              </a:ext>
            </a:extLst>
          </p:cNvPr>
          <p:cNvSpPr>
            <a:spLocks noGrp="1"/>
          </p:cNvSpPr>
          <p:nvPr>
            <p:ph type="ftr" sz="quarter" idx="11"/>
          </p:nvPr>
        </p:nvSpPr>
        <p:spPr>
          <a:xfrm>
            <a:off x="4038600" y="6356350"/>
            <a:ext cx="4114800" cy="365125"/>
          </a:xfrm>
        </p:spPr>
        <p:txBody>
          <a:bodyPr/>
          <a:lstStyle/>
          <a:p>
            <a:r>
              <a:rPr lang="en-US" dirty="0"/>
              <a:t>Serving Those Who Served</a:t>
            </a:r>
          </a:p>
        </p:txBody>
      </p:sp>
      <p:pic>
        <p:nvPicPr>
          <p:cNvPr id="11" name="Picture 10">
            <a:extLst>
              <a:ext uri="{FF2B5EF4-FFF2-40B4-BE49-F238E27FC236}">
                <a16:creationId xmlns:a16="http://schemas.microsoft.com/office/drawing/2014/main" id="{CF6EF9C9-C0B3-BF6A-7C65-CA45845DE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533" y="-249175"/>
            <a:ext cx="1584365" cy="1601897"/>
          </a:xfrm>
          <a:prstGeom prst="rect">
            <a:avLst/>
          </a:prstGeom>
        </p:spPr>
      </p:pic>
    </p:spTree>
    <p:extLst>
      <p:ext uri="{BB962C8B-B14F-4D97-AF65-F5344CB8AC3E}">
        <p14:creationId xmlns:p14="http://schemas.microsoft.com/office/powerpoint/2010/main" val="28611840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8097"/>
            <a:ext cx="10363200" cy="1778944"/>
          </a:xfrm>
        </p:spPr>
        <p:txBody>
          <a:bodyPr anchor="b"/>
          <a:lstStyle>
            <a:lvl1pPr algn="ctr">
              <a:defRPr sz="60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Franklin Gothic Book" panose="020B0503020102020204" pitchFamily="34" charset="0"/>
              </a:defRPr>
            </a:lvl1pPr>
          </a:lstStyle>
          <a:p>
            <a:r>
              <a:rPr lang="en-US"/>
              <a:t>Deployment 101 Faculty &amp; Staff</a:t>
            </a:r>
          </a:p>
        </p:txBody>
      </p:sp>
      <p:sp>
        <p:nvSpPr>
          <p:cNvPr id="5" name="Footer Placeholder 4"/>
          <p:cNvSpPr>
            <a:spLocks noGrp="1"/>
          </p:cNvSpPr>
          <p:nvPr>
            <p:ph type="ftr" sz="quarter" idx="11"/>
          </p:nvPr>
        </p:nvSpPr>
        <p:spPr/>
        <p:txBody>
          <a:bodyPr/>
          <a:lstStyle>
            <a:lvl1pPr>
              <a:defRPr b="1" i="1">
                <a:solidFill>
                  <a:schemeClr val="accent1">
                    <a:lumMod val="50000"/>
                  </a:schemeClr>
                </a:solidFill>
                <a:latin typeface="Franklin Gothic Book" panose="020B0503020102020204" pitchFamily="34" charset="0"/>
              </a:defRPr>
            </a:lvl1pPr>
          </a:lstStyle>
          <a:p>
            <a:r>
              <a:rPr lang="en-US"/>
              <a:t>Serving Those Who Served</a:t>
            </a:r>
          </a:p>
        </p:txBody>
      </p:sp>
      <p:sp>
        <p:nvSpPr>
          <p:cNvPr id="6" name="Slide Number Placeholder 5"/>
          <p:cNvSpPr>
            <a:spLocks noGrp="1"/>
          </p:cNvSpPr>
          <p:nvPr>
            <p:ph type="sldNum" sz="quarter" idx="12"/>
          </p:nvPr>
        </p:nvSpPr>
        <p:spPr/>
        <p:txBody>
          <a:bodyPr/>
          <a:lstStyle>
            <a:lvl1pPr>
              <a:defRPr sz="1000">
                <a:latin typeface="Franklin Gothic Book" panose="020B0503020102020204" pitchFamily="34" charset="0"/>
              </a:defRPr>
            </a:lvl1pPr>
          </a:lstStyle>
          <a:p>
            <a:fld id="{201B6C20-C78C-494C-89AA-D25EEBE90C77}" type="slidenum">
              <a:rPr lang="en-US" smtClean="0"/>
              <a:pPr/>
              <a:t>‹#›</a:t>
            </a:fld>
            <a:endParaRPr lang="en-US"/>
          </a:p>
        </p:txBody>
      </p:sp>
      <p:sp>
        <p:nvSpPr>
          <p:cNvPr id="10" name="Subtitle 2"/>
          <p:cNvSpPr>
            <a:spLocks noGrp="1"/>
          </p:cNvSpPr>
          <p:nvPr>
            <p:ph type="subTitle" idx="1"/>
          </p:nvPr>
        </p:nvSpPr>
        <p:spPr>
          <a:xfrm>
            <a:off x="7629344" y="4896394"/>
            <a:ext cx="3957600" cy="1293962"/>
          </a:xfr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94961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1009"/>
            <a:ext cx="10515600" cy="1325563"/>
          </a:xfrm>
        </p:spPr>
        <p:txBody>
          <a:bodyPr>
            <a:normAutofit/>
          </a:bodyPr>
          <a:lstStyle>
            <a:lvl1pPr algn="ctr">
              <a:defRPr sz="4800" b="0">
                <a:latin typeface="Franklin Gothic Book" panose="020B05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5455" y="6356350"/>
            <a:ext cx="2743200" cy="365125"/>
          </a:xfrm>
        </p:spPr>
        <p:txBody>
          <a:bodyPr/>
          <a:lstStyle/>
          <a:p>
            <a:r>
              <a:rPr lang="en-US"/>
              <a:t>Deployment 101 Faculty &amp; Staff</a:t>
            </a:r>
          </a:p>
        </p:txBody>
      </p:sp>
      <p:sp>
        <p:nvSpPr>
          <p:cNvPr id="6" name="Slide Number Placeholder 5"/>
          <p:cNvSpPr>
            <a:spLocks noGrp="1"/>
          </p:cNvSpPr>
          <p:nvPr>
            <p:ph type="sldNum" sz="quarter" idx="12"/>
          </p:nvPr>
        </p:nvSpPr>
        <p:spPr>
          <a:xfrm>
            <a:off x="9318268" y="6356350"/>
            <a:ext cx="2743200" cy="365125"/>
          </a:xfrm>
        </p:spPr>
        <p:txBody>
          <a:bodyPr/>
          <a:lstStyle/>
          <a:p>
            <a:fld id="{201B6C20-C78C-494C-89AA-D25EEBE90C77}" type="slidenum">
              <a:rPr lang="en-US" smtClean="0"/>
              <a:pPr/>
              <a:t>‹#›</a:t>
            </a:fld>
            <a:endParaRPr lang="en-US"/>
          </a:p>
        </p:txBody>
      </p:sp>
      <p:cxnSp>
        <p:nvCxnSpPr>
          <p:cNvPr id="7" name="Straight Connector 6">
            <a:extLst>
              <a:ext uri="{FF2B5EF4-FFF2-40B4-BE49-F238E27FC236}">
                <a16:creationId xmlns:a16="http://schemas.microsoft.com/office/drawing/2014/main" id="{F9D1F30A-C2E3-4A83-8D61-EBC04847C4D7}"/>
              </a:ext>
            </a:extLst>
          </p:cNvPr>
          <p:cNvCxnSpPr/>
          <p:nvPr userDrawn="1"/>
        </p:nvCxnSpPr>
        <p:spPr>
          <a:xfrm>
            <a:off x="153600" y="1192692"/>
            <a:ext cx="11884800" cy="0"/>
          </a:xfrm>
          <a:prstGeom prst="line">
            <a:avLst/>
          </a:prstGeom>
          <a:ln w="57150" cmpd="thickThin">
            <a:solidFill>
              <a:srgbClr val="1F427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BACF56-2788-4EC2-889B-EB345AF55A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68" y="-193518"/>
            <a:ext cx="1584365" cy="1601897"/>
          </a:xfrm>
          <a:prstGeom prst="rect">
            <a:avLst/>
          </a:prstGeom>
        </p:spPr>
      </p:pic>
      <p:sp>
        <p:nvSpPr>
          <p:cNvPr id="10" name="Footer Placeholder 4">
            <a:extLst>
              <a:ext uri="{FF2B5EF4-FFF2-40B4-BE49-F238E27FC236}">
                <a16:creationId xmlns:a16="http://schemas.microsoft.com/office/drawing/2014/main" id="{DF4DA195-E8AC-420A-A597-7F1FED35140B}"/>
              </a:ext>
            </a:extLst>
          </p:cNvPr>
          <p:cNvSpPr>
            <a:spLocks noGrp="1"/>
          </p:cNvSpPr>
          <p:nvPr>
            <p:ph type="ftr" sz="quarter" idx="11"/>
          </p:nvPr>
        </p:nvSpPr>
        <p:spPr>
          <a:xfrm>
            <a:off x="4552950" y="6356350"/>
            <a:ext cx="3086100" cy="365125"/>
          </a:xfrm>
        </p:spPr>
        <p:txBody>
          <a:bodyPr/>
          <a:lstStyle>
            <a:lvl1pPr>
              <a:defRPr sz="1600" b="1" i="1">
                <a:solidFill>
                  <a:schemeClr val="accent1">
                    <a:lumMod val="50000"/>
                  </a:schemeClr>
                </a:solidFill>
              </a:defRPr>
            </a:lvl1pPr>
          </a:lstStyle>
          <a:p>
            <a:r>
              <a:rPr lang="en-US"/>
              <a:t>Serving Those Who Served</a:t>
            </a:r>
            <a:endParaRPr lang="en-US" dirty="0"/>
          </a:p>
        </p:txBody>
      </p:sp>
    </p:spTree>
    <p:extLst>
      <p:ext uri="{BB962C8B-B14F-4D97-AF65-F5344CB8AC3E}">
        <p14:creationId xmlns:p14="http://schemas.microsoft.com/office/powerpoint/2010/main" val="325929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06602" y="6356350"/>
            <a:ext cx="2743200" cy="365125"/>
          </a:xfrm>
        </p:spPr>
        <p:txBody>
          <a:bodyPr/>
          <a:lstStyle/>
          <a:p>
            <a:r>
              <a:rPr lang="en-US"/>
              <a:t>Deployment 101 Faculty &amp; Staff</a:t>
            </a:r>
          </a:p>
        </p:txBody>
      </p:sp>
      <p:sp>
        <p:nvSpPr>
          <p:cNvPr id="5" name="Footer Placeholder 4"/>
          <p:cNvSpPr>
            <a:spLocks noGrp="1"/>
          </p:cNvSpPr>
          <p:nvPr>
            <p:ph type="ftr" sz="quarter" idx="11"/>
          </p:nvPr>
        </p:nvSpPr>
        <p:spPr/>
        <p:txBody>
          <a:bodyPr/>
          <a:lstStyle/>
          <a:p>
            <a:r>
              <a:rPr lang="en-US"/>
              <a:t>Serving Those Who Served</a:t>
            </a:r>
          </a:p>
        </p:txBody>
      </p:sp>
      <p:sp>
        <p:nvSpPr>
          <p:cNvPr id="6" name="Slide Number Placeholder 5"/>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284954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Deployment 101 Faculty &amp; Staff</a:t>
            </a:r>
          </a:p>
        </p:txBody>
      </p:sp>
      <p:sp>
        <p:nvSpPr>
          <p:cNvPr id="6" name="Footer Placeholder 5"/>
          <p:cNvSpPr>
            <a:spLocks noGrp="1"/>
          </p:cNvSpPr>
          <p:nvPr>
            <p:ph type="ftr" sz="quarter" idx="11"/>
          </p:nvPr>
        </p:nvSpPr>
        <p:spPr/>
        <p:txBody>
          <a:bodyPr/>
          <a:lstStyle/>
          <a:p>
            <a:r>
              <a:rPr lang="en-US"/>
              <a:t>Serving Those Who Served</a:t>
            </a:r>
          </a:p>
        </p:txBody>
      </p:sp>
      <p:sp>
        <p:nvSpPr>
          <p:cNvPr id="7" name="Slide Number Placeholder 6"/>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24703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Deployment 101 Faculty &amp; Staff</a:t>
            </a:r>
          </a:p>
        </p:txBody>
      </p:sp>
      <p:sp>
        <p:nvSpPr>
          <p:cNvPr id="8" name="Footer Placeholder 7"/>
          <p:cNvSpPr>
            <a:spLocks noGrp="1"/>
          </p:cNvSpPr>
          <p:nvPr>
            <p:ph type="ftr" sz="quarter" idx="11"/>
          </p:nvPr>
        </p:nvSpPr>
        <p:spPr/>
        <p:txBody>
          <a:bodyPr/>
          <a:lstStyle/>
          <a:p>
            <a:r>
              <a:rPr lang="en-US"/>
              <a:t>Serving Those Who Served</a:t>
            </a:r>
          </a:p>
        </p:txBody>
      </p:sp>
      <p:sp>
        <p:nvSpPr>
          <p:cNvPr id="9" name="Slide Number Placeholder 8"/>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3364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Deployment 101 Faculty &amp; Staff</a:t>
            </a:r>
          </a:p>
        </p:txBody>
      </p:sp>
      <p:sp>
        <p:nvSpPr>
          <p:cNvPr id="4" name="Footer Placeholder 3"/>
          <p:cNvSpPr>
            <a:spLocks noGrp="1"/>
          </p:cNvSpPr>
          <p:nvPr>
            <p:ph type="ftr" sz="quarter" idx="11"/>
          </p:nvPr>
        </p:nvSpPr>
        <p:spPr/>
        <p:txBody>
          <a:bodyPr/>
          <a:lstStyle/>
          <a:p>
            <a:r>
              <a:rPr lang="en-US"/>
              <a:t>Serving Those Who Served</a:t>
            </a:r>
          </a:p>
        </p:txBody>
      </p:sp>
      <p:sp>
        <p:nvSpPr>
          <p:cNvPr id="5" name="Slide Number Placeholder 4"/>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3809283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Deployment 101 Faculty &amp; Staff</a:t>
            </a:r>
          </a:p>
        </p:txBody>
      </p:sp>
      <p:sp>
        <p:nvSpPr>
          <p:cNvPr id="3" name="Footer Placeholder 2"/>
          <p:cNvSpPr>
            <a:spLocks noGrp="1"/>
          </p:cNvSpPr>
          <p:nvPr>
            <p:ph type="ftr" sz="quarter" idx="11"/>
          </p:nvPr>
        </p:nvSpPr>
        <p:spPr/>
        <p:txBody>
          <a:bodyPr/>
          <a:lstStyle/>
          <a:p>
            <a:r>
              <a:rPr lang="en-US"/>
              <a:t>Serving Those Who Served</a:t>
            </a:r>
          </a:p>
        </p:txBody>
      </p:sp>
      <p:sp>
        <p:nvSpPr>
          <p:cNvPr id="4" name="Slide Number Placeholder 3"/>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9543878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Deployment 101 Faculty &amp; Staff</a:t>
            </a:r>
          </a:p>
        </p:txBody>
      </p:sp>
      <p:sp>
        <p:nvSpPr>
          <p:cNvPr id="6" name="Footer Placeholder 5"/>
          <p:cNvSpPr>
            <a:spLocks noGrp="1"/>
          </p:cNvSpPr>
          <p:nvPr>
            <p:ph type="ftr" sz="quarter" idx="11"/>
          </p:nvPr>
        </p:nvSpPr>
        <p:spPr/>
        <p:txBody>
          <a:bodyPr/>
          <a:lstStyle/>
          <a:p>
            <a:r>
              <a:rPr lang="en-US"/>
              <a:t>Serving Those Who Served</a:t>
            </a:r>
          </a:p>
        </p:txBody>
      </p:sp>
      <p:sp>
        <p:nvSpPr>
          <p:cNvPr id="7" name="Slide Number Placeholder 6"/>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53018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Deployment 101 Faculty &amp; Staff</a:t>
            </a:r>
          </a:p>
        </p:txBody>
      </p:sp>
      <p:sp>
        <p:nvSpPr>
          <p:cNvPr id="6" name="Footer Placeholder 5"/>
          <p:cNvSpPr>
            <a:spLocks noGrp="1"/>
          </p:cNvSpPr>
          <p:nvPr>
            <p:ph type="ftr" sz="quarter" idx="11"/>
          </p:nvPr>
        </p:nvSpPr>
        <p:spPr/>
        <p:txBody>
          <a:bodyPr/>
          <a:lstStyle/>
          <a:p>
            <a:r>
              <a:rPr lang="en-US"/>
              <a:t>Serving Those Who Served</a:t>
            </a:r>
          </a:p>
        </p:txBody>
      </p:sp>
      <p:sp>
        <p:nvSpPr>
          <p:cNvPr id="7" name="Slide Number Placeholder 6"/>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14335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Deployment 101 Faculty &amp; Staff</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Serving Those Who Served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B6C20-C78C-494C-89AA-D25EEBE90C77}" type="slidenum">
              <a:rPr lang="en-US" smtClean="0"/>
              <a:pPr/>
              <a:t>‹#›</a:t>
            </a:fld>
            <a:endParaRPr lang="en-US"/>
          </a:p>
        </p:txBody>
      </p:sp>
      <p:cxnSp>
        <p:nvCxnSpPr>
          <p:cNvPr id="7" name="Straight Connector 6">
            <a:extLst>
              <a:ext uri="{FF2B5EF4-FFF2-40B4-BE49-F238E27FC236}">
                <a16:creationId xmlns:a16="http://schemas.microsoft.com/office/drawing/2014/main" id="{0B814875-9F47-4294-B6F5-B7BD39CB73C6}"/>
              </a:ext>
            </a:extLst>
          </p:cNvPr>
          <p:cNvCxnSpPr/>
          <p:nvPr userDrawn="1"/>
        </p:nvCxnSpPr>
        <p:spPr>
          <a:xfrm>
            <a:off x="182400" y="6276756"/>
            <a:ext cx="11884800" cy="0"/>
          </a:xfrm>
          <a:prstGeom prst="line">
            <a:avLst/>
          </a:prstGeom>
          <a:ln w="57150" cmpd="thickThin">
            <a:solidFill>
              <a:srgbClr val="1F42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876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enate.psu.edu/students/policies-and-rules-for-undergraduate-students/42-00-acquisition-of-cred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enate.psu.edu/students/policies-and-rules-for-undergraduate-students/56-00-withdrawal-and-leave-of-absenc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appm.psu.edu/policy/e-11-class-attendanc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appm.psu.edu/policy/j-3-military-leave-of-absence-withdrawal-and-late-drop" TargetMode="External"/><Relationship Id="rId5" Type="http://schemas.openxmlformats.org/officeDocument/2006/relationships/hyperlink" Target="https://aappm.psu.edu/policy/j-2-leave-of-absence" TargetMode="External"/><Relationship Id="rId4" Type="http://schemas.openxmlformats.org/officeDocument/2006/relationships/hyperlink" Target="https://aappm.psu.edu/policy/j-1-withdrawa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appm.psu.edu/policy/j-3-military-leave-of-absence-withdrawal-and-late-dro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registrar.psu.edu/enrollment/leaving/military-leave-absence-withdrawal-drop.cfm" TargetMode="External"/><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registrar.psu.edu/student-forms/military-drop/" TargetMode="External"/><Relationship Id="rId5" Type="http://schemas.openxmlformats.org/officeDocument/2006/relationships/hyperlink" Target="https://registrar.psu.edu/student-forms/military-leave-absence/" TargetMode="External"/><Relationship Id="rId4" Type="http://schemas.openxmlformats.org/officeDocument/2006/relationships/hyperlink" Target="https://registrar.psu.edu/student-forms/military-withdrawal/" TargetMode="Externa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hyperlink" Target="mailto:sdvas@psu.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nam10.safelinks.protection.outlook.com/?url=https%3A%2F%2Fwww.pa.ng.mil%2Feducation%2FEducation-Assistance-Program%2F&amp;data=05%7C02%7Crat14%40psu.edu%7C56ac29de348a49eb5e2008de8ff95e60%7C7cf48d453ddb4389a9c1c115526eb52e%7C0%7C0%7C639106498365205877%7CUnknown%7CTWFpbGZsb3d8eyJFbXB0eU1hcGkiOnRydWUsIlYiOiIwLjAuMDAwMCIsIlAiOiJXaW4zMiIsIkFOIjoiTWFpbCIsIldUIjoyfQ%3D%3D%7C0%7C%7C%7C&amp;sdata=COXFf03Avy3N7VACetdcszWpKDQ9VeKG%2Fwh4KKN1RSw%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am10.safelinks.protection.outlook.com/?url=http%3A%2F%2Fwww.benefits.va.gov%2Fgibill&amp;data=05%7C02%7Crat14%40psu.edu%7Ca29441fcda2a42d7299708de8ad367ca%7C7cf48d453ddb4389a9c1c115526eb52e%7C0%7C0%7C639100837747388036%7CUnknown%7CTWFpbGZsb3d8eyJFbXB0eU1hcGkiOnRydWUsIlYiOiIwLjAuMDAwMCIsIlAiOiJXaW4zMiIsIkFOIjoiTWFpbCIsIldUIjoyfQ%3D%3D%7C0%7C%7C%7C&amp;sdata=F8sXn4ZGQvd9FUP%2B%2BAXnhaT0CL5ZAHACjIb3iqs7qfk%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lm101@ps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lm101@psu.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s://nam10.safelinks.protection.outlook.com/?url=http%3A%2F%2Fwww.benefits.va.gov%2Fgibill&amp;data=05%7C01%7Crat14%40psu.edu%7C651a6b2c0ba5469e5c9408db2710f29b%7C7cf48d453ddb4389a9c1c115526eb52e%7C0%7C0%7C638146726332985781%7CUnknown%7CTWFpbGZsb3d8eyJWIjoiMC4wLjAwMDAiLCJQIjoiV2luMzIiLCJBTiI6Ik1haWwiLCJXVCI6Mn0%3D%7C3000%7C%7C%7C&amp;sdata=8pCwxzBpJzFdCrnc2P%2FHKSJRdb3lgkpL7kdY0QEuvVw%3D&amp;reserved=0" TargetMode="Externa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E4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62A08F-2BBE-4BBC-AC27-03462EC0FFA1}"/>
              </a:ext>
            </a:extLst>
          </p:cNvPr>
          <p:cNvSpPr/>
          <p:nvPr/>
        </p:nvSpPr>
        <p:spPr>
          <a:xfrm>
            <a:off x="0" y="6082748"/>
            <a:ext cx="12192000" cy="365125"/>
          </a:xfrm>
          <a:prstGeom prst="rect">
            <a:avLst/>
          </a:prstGeom>
          <a:solidFill>
            <a:srgbClr val="00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Penn State Student Veteran Center brand identity.&#10;">
            <a:extLst>
              <a:ext uri="{FF2B5EF4-FFF2-40B4-BE49-F238E27FC236}">
                <a16:creationId xmlns:a16="http://schemas.microsoft.com/office/drawing/2014/main" id="{D15F7514-A46C-2CB2-05C4-7908318F8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752" y="8312"/>
            <a:ext cx="5896495" cy="6841375"/>
          </a:xfrm>
          <a:prstGeom prst="rect">
            <a:avLst/>
          </a:prstGeom>
        </p:spPr>
      </p:pic>
      <p:sp>
        <p:nvSpPr>
          <p:cNvPr id="6" name="Slide Number Placeholder 5">
            <a:extLst>
              <a:ext uri="{FF2B5EF4-FFF2-40B4-BE49-F238E27FC236}">
                <a16:creationId xmlns:a16="http://schemas.microsoft.com/office/drawing/2014/main" id="{D1A9452F-6413-666B-EBB3-18281E325F82}"/>
              </a:ext>
            </a:extLst>
          </p:cNvPr>
          <p:cNvSpPr>
            <a:spLocks noGrp="1"/>
          </p:cNvSpPr>
          <p:nvPr>
            <p:ph type="sldNum" sz="quarter" idx="12"/>
          </p:nvPr>
        </p:nvSpPr>
        <p:spPr/>
        <p:txBody>
          <a:bodyPr/>
          <a:lstStyle/>
          <a:p>
            <a:fld id="{201B6C20-C78C-494C-89AA-D25EEBE90C77}" type="slidenum">
              <a:rPr lang="en-US" smtClean="0"/>
              <a:pPr/>
              <a:t>1</a:t>
            </a:fld>
            <a:endParaRPr lang="en-US"/>
          </a:p>
        </p:txBody>
      </p:sp>
      <p:sp>
        <p:nvSpPr>
          <p:cNvPr id="2" name="Date Placeholder 1">
            <a:extLst>
              <a:ext uri="{FF2B5EF4-FFF2-40B4-BE49-F238E27FC236}">
                <a16:creationId xmlns:a16="http://schemas.microsoft.com/office/drawing/2014/main" id="{0EC94EDB-4C7A-A2E8-CC27-CF52ACFF9D50}"/>
              </a:ext>
            </a:extLst>
          </p:cNvPr>
          <p:cNvSpPr>
            <a:spLocks noGrp="1"/>
          </p:cNvSpPr>
          <p:nvPr>
            <p:ph type="dt" sz="half" idx="10"/>
          </p:nvPr>
        </p:nvSpPr>
        <p:spPr>
          <a:xfrm>
            <a:off x="307258" y="6356350"/>
            <a:ext cx="2743200" cy="365125"/>
          </a:xfrm>
        </p:spPr>
        <p:txBody>
          <a:bodyPr/>
          <a:lstStyle/>
          <a:p>
            <a:r>
              <a:rPr lang="en-US"/>
              <a:t>Deployment 101 Faculty &amp; Staff</a:t>
            </a:r>
            <a:endParaRPr lang="en-US" dirty="0"/>
          </a:p>
        </p:txBody>
      </p:sp>
    </p:spTree>
    <p:extLst>
      <p:ext uri="{BB962C8B-B14F-4D97-AF65-F5344CB8AC3E}">
        <p14:creationId xmlns:p14="http://schemas.microsoft.com/office/powerpoint/2010/main" val="398953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FB2BFA9C-FB5A-7459-8195-BD00F39532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949"/>
          <a:stretch/>
        </p:blipFill>
        <p:spPr bwMode="auto">
          <a:xfrm>
            <a:off x="10250956" y="4895594"/>
            <a:ext cx="1835928" cy="1214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2" name="Picture 16" descr="Self Storage for Military Deployments ...">
            <a:extLst>
              <a:ext uri="{FF2B5EF4-FFF2-40B4-BE49-F238E27FC236}">
                <a16:creationId xmlns:a16="http://schemas.microsoft.com/office/drawing/2014/main" id="{AEB0F203-E4D4-EF4A-F24F-4E95B8F77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3880" y="1462173"/>
            <a:ext cx="1835928" cy="11678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0" name="Picture 14" descr="Air Force introducing new cycle to lengthen recovery time between  deployments | Stars and Stripes">
            <a:extLst>
              <a:ext uri="{FF2B5EF4-FFF2-40B4-BE49-F238E27FC236}">
                <a16:creationId xmlns:a16="http://schemas.microsoft.com/office/drawing/2014/main" id="{A1F0B95F-2216-A455-AEEF-C45322C62D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521" y="3341182"/>
            <a:ext cx="1835928" cy="1205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8" name="Picture 12" descr="The Realities of Being Deployed - ASYMCA National Headquarters">
            <a:extLst>
              <a:ext uri="{FF2B5EF4-FFF2-40B4-BE49-F238E27FC236}">
                <a16:creationId xmlns:a16="http://schemas.microsoft.com/office/drawing/2014/main" id="{9957C89D-B10B-A2FD-38BF-17075849E0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14" y="5004368"/>
            <a:ext cx="1793258" cy="11459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Military Spouse Shares Lessons of ...">
            <a:extLst>
              <a:ext uri="{FF2B5EF4-FFF2-40B4-BE49-F238E27FC236}">
                <a16:creationId xmlns:a16="http://schemas.microsoft.com/office/drawing/2014/main" id="{8CE3E68D-0396-6404-C287-B1396B8DC5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3" y="2725948"/>
            <a:ext cx="1793258" cy="11487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A0D54B-74F7-4308-A975-43F05BAD7383}"/>
              </a:ext>
            </a:extLst>
          </p:cNvPr>
          <p:cNvSpPr>
            <a:spLocks noGrp="1"/>
          </p:cNvSpPr>
          <p:nvPr>
            <p:ph type="title"/>
          </p:nvPr>
        </p:nvSpPr>
        <p:spPr>
          <a:xfrm>
            <a:off x="838200" y="-52017"/>
            <a:ext cx="10515600" cy="1325563"/>
          </a:xfrm>
        </p:spPr>
        <p:txBody>
          <a:bodyPr>
            <a:normAutofit/>
          </a:bodyPr>
          <a:lstStyle/>
          <a:p>
            <a:r>
              <a:rPr lang="en-US" sz="4400" dirty="0"/>
              <a:t>Deployment 101</a:t>
            </a:r>
            <a:br>
              <a:rPr lang="en-US" dirty="0"/>
            </a:br>
            <a:r>
              <a:rPr lang="en-US" sz="2800" i="1" dirty="0"/>
              <a:t>(Phases of Military Deployment)</a:t>
            </a:r>
          </a:p>
        </p:txBody>
      </p:sp>
      <p:sp>
        <p:nvSpPr>
          <p:cNvPr id="9" name="Oval 8">
            <a:extLst>
              <a:ext uri="{FF2B5EF4-FFF2-40B4-BE49-F238E27FC236}">
                <a16:creationId xmlns:a16="http://schemas.microsoft.com/office/drawing/2014/main" id="{B6194886-288D-415D-B567-F6A9644C0167}"/>
              </a:ext>
            </a:extLst>
          </p:cNvPr>
          <p:cNvSpPr/>
          <p:nvPr/>
        </p:nvSpPr>
        <p:spPr>
          <a:xfrm>
            <a:off x="5291211" y="1263349"/>
            <a:ext cx="1624330" cy="1615440"/>
          </a:xfrm>
          <a:prstGeom prst="ellipse">
            <a:avLst/>
          </a:prstGeom>
          <a:solidFill>
            <a:srgbClr val="1E437A"/>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Pre-Deployment</a:t>
            </a:r>
          </a:p>
        </p:txBody>
      </p:sp>
      <p:sp>
        <p:nvSpPr>
          <p:cNvPr id="10" name="Oval 9">
            <a:extLst>
              <a:ext uri="{FF2B5EF4-FFF2-40B4-BE49-F238E27FC236}">
                <a16:creationId xmlns:a16="http://schemas.microsoft.com/office/drawing/2014/main" id="{5CC98E1A-C178-4A1D-96AA-D6FC37D3D333}"/>
              </a:ext>
            </a:extLst>
          </p:cNvPr>
          <p:cNvSpPr/>
          <p:nvPr/>
        </p:nvSpPr>
        <p:spPr>
          <a:xfrm>
            <a:off x="7252546" y="2446593"/>
            <a:ext cx="1624330" cy="1615440"/>
          </a:xfrm>
          <a:prstGeom prst="ellipse">
            <a:avLst/>
          </a:prstGeom>
          <a:solidFill>
            <a:srgbClr val="1E43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Deployment</a:t>
            </a:r>
          </a:p>
        </p:txBody>
      </p:sp>
      <p:sp>
        <p:nvSpPr>
          <p:cNvPr id="11" name="Oval 10">
            <a:extLst>
              <a:ext uri="{FF2B5EF4-FFF2-40B4-BE49-F238E27FC236}">
                <a16:creationId xmlns:a16="http://schemas.microsoft.com/office/drawing/2014/main" id="{0E4B3022-0837-458B-BEC4-9A1DD2B79646}"/>
              </a:ext>
            </a:extLst>
          </p:cNvPr>
          <p:cNvSpPr/>
          <p:nvPr/>
        </p:nvSpPr>
        <p:spPr>
          <a:xfrm>
            <a:off x="6348630" y="4494230"/>
            <a:ext cx="1624330" cy="1615440"/>
          </a:xfrm>
          <a:prstGeom prst="ellipse">
            <a:avLst/>
          </a:prstGeom>
          <a:solidFill>
            <a:srgbClr val="1E43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Sustainment</a:t>
            </a:r>
          </a:p>
        </p:txBody>
      </p:sp>
      <p:sp>
        <p:nvSpPr>
          <p:cNvPr id="12" name="Oval 11">
            <a:extLst>
              <a:ext uri="{FF2B5EF4-FFF2-40B4-BE49-F238E27FC236}">
                <a16:creationId xmlns:a16="http://schemas.microsoft.com/office/drawing/2014/main" id="{B3799D80-24BE-429D-B0FF-D75F40A1CB3C}"/>
              </a:ext>
            </a:extLst>
          </p:cNvPr>
          <p:cNvSpPr/>
          <p:nvPr/>
        </p:nvSpPr>
        <p:spPr>
          <a:xfrm>
            <a:off x="4005718" y="4534870"/>
            <a:ext cx="1723708" cy="1615440"/>
          </a:xfrm>
          <a:prstGeom prst="ellipse">
            <a:avLst/>
          </a:prstGeom>
          <a:solidFill>
            <a:srgbClr val="1E43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t>Redeployment</a:t>
            </a:r>
          </a:p>
        </p:txBody>
      </p:sp>
      <p:sp>
        <p:nvSpPr>
          <p:cNvPr id="13" name="Oval 12">
            <a:extLst>
              <a:ext uri="{FF2B5EF4-FFF2-40B4-BE49-F238E27FC236}">
                <a16:creationId xmlns:a16="http://schemas.microsoft.com/office/drawing/2014/main" id="{C9254AA0-F0E6-4351-ABCF-5B3A4FD51EEE}"/>
              </a:ext>
            </a:extLst>
          </p:cNvPr>
          <p:cNvSpPr/>
          <p:nvPr/>
        </p:nvSpPr>
        <p:spPr>
          <a:xfrm>
            <a:off x="3226911" y="2398095"/>
            <a:ext cx="1624330" cy="1615440"/>
          </a:xfrm>
          <a:prstGeom prst="ellipse">
            <a:avLst/>
          </a:prstGeom>
          <a:solidFill>
            <a:srgbClr val="1E43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Post-Deployment</a:t>
            </a:r>
          </a:p>
        </p:txBody>
      </p:sp>
      <p:sp>
        <p:nvSpPr>
          <p:cNvPr id="14" name="Arrow: Right 13">
            <a:extLst>
              <a:ext uri="{FF2B5EF4-FFF2-40B4-BE49-F238E27FC236}">
                <a16:creationId xmlns:a16="http://schemas.microsoft.com/office/drawing/2014/main" id="{9A582DA5-E07F-4A4D-8D44-E223BDEBFEE8}"/>
              </a:ext>
            </a:extLst>
          </p:cNvPr>
          <p:cNvSpPr/>
          <p:nvPr/>
        </p:nvSpPr>
        <p:spPr>
          <a:xfrm rot="2057782">
            <a:off x="6779244" y="2424929"/>
            <a:ext cx="579120" cy="5384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E822FD08-8FF3-4427-A52C-D069CAE43563}"/>
              </a:ext>
            </a:extLst>
          </p:cNvPr>
          <p:cNvSpPr/>
          <p:nvPr/>
        </p:nvSpPr>
        <p:spPr>
          <a:xfrm rot="14871969">
            <a:off x="4136559" y="4011770"/>
            <a:ext cx="579120" cy="5384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0D2B0BA7-4E44-45DF-BC88-3736619C53F8}"/>
              </a:ext>
            </a:extLst>
          </p:cNvPr>
          <p:cNvSpPr/>
          <p:nvPr/>
        </p:nvSpPr>
        <p:spPr>
          <a:xfrm rot="19475580">
            <a:off x="4657857" y="2218089"/>
            <a:ext cx="579120" cy="5384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AEA4809B-E197-49CF-B1A3-4D8D5A6531C9}"/>
              </a:ext>
            </a:extLst>
          </p:cNvPr>
          <p:cNvSpPr/>
          <p:nvPr/>
        </p:nvSpPr>
        <p:spPr>
          <a:xfrm rot="10800000">
            <a:off x="5736866" y="5032710"/>
            <a:ext cx="579120" cy="5384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E6AF7D93-0E9A-454C-82F6-6D71CDBC8B1C}"/>
              </a:ext>
            </a:extLst>
          </p:cNvPr>
          <p:cNvSpPr/>
          <p:nvPr/>
        </p:nvSpPr>
        <p:spPr>
          <a:xfrm rot="6632234">
            <a:off x="7388580" y="4060348"/>
            <a:ext cx="579120" cy="5384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3031045-348B-4255-89CD-008C29C4A969}"/>
              </a:ext>
            </a:extLst>
          </p:cNvPr>
          <p:cNvGrpSpPr/>
          <p:nvPr/>
        </p:nvGrpSpPr>
        <p:grpSpPr>
          <a:xfrm>
            <a:off x="6915542" y="1320827"/>
            <a:ext cx="2404750" cy="830997"/>
            <a:chOff x="5391542" y="1320826"/>
            <a:chExt cx="2404750" cy="830997"/>
          </a:xfrm>
        </p:grpSpPr>
        <p:sp>
          <p:nvSpPr>
            <p:cNvPr id="19" name="TextBox 18">
              <a:extLst>
                <a:ext uri="{FF2B5EF4-FFF2-40B4-BE49-F238E27FC236}">
                  <a16:creationId xmlns:a16="http://schemas.microsoft.com/office/drawing/2014/main" id="{DBF43ADF-37B1-408F-A3BD-4699CBEBA6C1}"/>
                </a:ext>
              </a:extLst>
            </p:cNvPr>
            <p:cNvSpPr txBox="1"/>
            <p:nvPr/>
          </p:nvSpPr>
          <p:spPr>
            <a:xfrm>
              <a:off x="5728546" y="1320826"/>
              <a:ext cx="2067746" cy="830997"/>
            </a:xfrm>
            <a:prstGeom prst="rect">
              <a:avLst/>
            </a:prstGeom>
            <a:solidFill>
              <a:schemeClr val="bg1"/>
            </a:solidFill>
            <a:ln w="19050">
              <a:solidFill>
                <a:schemeClr val="tx1"/>
              </a:solidFill>
            </a:ln>
          </p:spPr>
          <p:txBody>
            <a:bodyPr wrap="none" rtlCol="0">
              <a:spAutoFit/>
            </a:bodyPr>
            <a:lstStyle/>
            <a:p>
              <a:pPr marL="171450" indent="-171450">
                <a:buFont typeface="Arial" panose="020B0604020202020204" pitchFamily="34" charset="0"/>
                <a:buChar char="•"/>
              </a:pPr>
              <a:r>
                <a:rPr lang="en-US" sz="1200" dirty="0"/>
                <a:t>3-6 months out</a:t>
              </a:r>
            </a:p>
            <a:p>
              <a:pPr marL="171450" indent="-171450">
                <a:buFont typeface="Arial" panose="020B0604020202020204" pitchFamily="34" charset="0"/>
                <a:buChar char="•"/>
              </a:pPr>
              <a:r>
                <a:rPr lang="en-US" sz="1200" dirty="0"/>
                <a:t>Gone even though at home</a:t>
              </a:r>
            </a:p>
            <a:p>
              <a:pPr marL="171450" indent="-171450">
                <a:buFont typeface="Arial" panose="020B0604020202020204" pitchFamily="34" charset="0"/>
                <a:buChar char="•"/>
              </a:pPr>
              <a:r>
                <a:rPr lang="en-US" sz="1200" dirty="0"/>
                <a:t>Getting affairs in order</a:t>
              </a:r>
            </a:p>
            <a:p>
              <a:pPr marL="171450" indent="-171450">
                <a:buFont typeface="Arial" panose="020B0604020202020204" pitchFamily="34" charset="0"/>
                <a:buChar char="•"/>
              </a:pPr>
              <a:r>
                <a:rPr lang="en-US" sz="1200" dirty="0"/>
                <a:t>Anticipation of separation</a:t>
              </a:r>
            </a:p>
          </p:txBody>
        </p:sp>
        <p:cxnSp>
          <p:nvCxnSpPr>
            <p:cNvPr id="21" name="Straight Arrow Connector 20">
              <a:extLst>
                <a:ext uri="{FF2B5EF4-FFF2-40B4-BE49-F238E27FC236}">
                  <a16:creationId xmlns:a16="http://schemas.microsoft.com/office/drawing/2014/main" id="{97E34BBD-7DBC-47CF-AA74-67D7758CB70C}"/>
                </a:ext>
              </a:extLst>
            </p:cNvPr>
            <p:cNvCxnSpPr>
              <a:stCxn id="19" idx="1"/>
            </p:cNvCxnSpPr>
            <p:nvPr/>
          </p:nvCxnSpPr>
          <p:spPr>
            <a:xfrm flipH="1">
              <a:off x="5391542" y="1736325"/>
              <a:ext cx="337004" cy="140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733E897-0FC4-4316-916A-F2AD5B9C268C}"/>
              </a:ext>
            </a:extLst>
          </p:cNvPr>
          <p:cNvGrpSpPr/>
          <p:nvPr/>
        </p:nvGrpSpPr>
        <p:grpSpPr>
          <a:xfrm>
            <a:off x="8876876" y="2990418"/>
            <a:ext cx="1731479" cy="646331"/>
            <a:chOff x="5308132" y="1320826"/>
            <a:chExt cx="1731479" cy="646331"/>
          </a:xfrm>
        </p:grpSpPr>
        <p:sp>
          <p:nvSpPr>
            <p:cNvPr id="24" name="TextBox 23">
              <a:extLst>
                <a:ext uri="{FF2B5EF4-FFF2-40B4-BE49-F238E27FC236}">
                  <a16:creationId xmlns:a16="http://schemas.microsoft.com/office/drawing/2014/main" id="{D2B91735-7CFB-4BBF-A5C4-EAAA6B2BF3FD}"/>
                </a:ext>
              </a:extLst>
            </p:cNvPr>
            <p:cNvSpPr txBox="1"/>
            <p:nvPr/>
          </p:nvSpPr>
          <p:spPr>
            <a:xfrm>
              <a:off x="5728546" y="1320826"/>
              <a:ext cx="1311065" cy="646331"/>
            </a:xfrm>
            <a:prstGeom prst="rect">
              <a:avLst/>
            </a:prstGeom>
            <a:solidFill>
              <a:schemeClr val="bg1"/>
            </a:solidFill>
            <a:ln w="19050">
              <a:solidFill>
                <a:schemeClr val="tx1"/>
              </a:solidFill>
            </a:ln>
          </p:spPr>
          <p:txBody>
            <a:bodyPr wrap="none" rtlCol="0">
              <a:spAutoFit/>
            </a:bodyPr>
            <a:lstStyle/>
            <a:p>
              <a:pPr marL="171450" indent="-171450">
                <a:buFont typeface="Arial" panose="020B0604020202020204" pitchFamily="34" charset="0"/>
                <a:buChar char="•"/>
              </a:pPr>
              <a:r>
                <a:rPr lang="en-US" sz="1200" dirty="0"/>
                <a:t>3-5 Days</a:t>
              </a:r>
            </a:p>
            <a:p>
              <a:pPr marL="171450" indent="-171450">
                <a:buFont typeface="Arial" panose="020B0604020202020204" pitchFamily="34" charset="0"/>
                <a:buChar char="•"/>
              </a:pPr>
              <a:r>
                <a:rPr lang="en-US" sz="1200" dirty="0"/>
                <a:t>Overwhelmed</a:t>
              </a:r>
            </a:p>
            <a:p>
              <a:pPr marL="171450" indent="-171450">
                <a:buFont typeface="Arial" panose="020B0604020202020204" pitchFamily="34" charset="0"/>
                <a:buChar char="•"/>
              </a:pPr>
              <a:r>
                <a:rPr lang="en-US" sz="1200" dirty="0"/>
                <a:t>Very emotional</a:t>
              </a:r>
            </a:p>
          </p:txBody>
        </p:sp>
        <p:cxnSp>
          <p:nvCxnSpPr>
            <p:cNvPr id="25" name="Straight Arrow Connector 24">
              <a:extLst>
                <a:ext uri="{FF2B5EF4-FFF2-40B4-BE49-F238E27FC236}">
                  <a16:creationId xmlns:a16="http://schemas.microsoft.com/office/drawing/2014/main" id="{A24E860D-2859-446C-AC88-808CB73A2058}"/>
                </a:ext>
              </a:extLst>
            </p:cNvPr>
            <p:cNvCxnSpPr>
              <a:cxnSpLocks/>
              <a:endCxn id="10" idx="6"/>
            </p:cNvCxnSpPr>
            <p:nvPr/>
          </p:nvCxnSpPr>
          <p:spPr>
            <a:xfrm flipH="1" flipV="1">
              <a:off x="5308132" y="1584721"/>
              <a:ext cx="420414" cy="778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85379B8-31D8-41D4-9BC7-1F4774ABB72C}"/>
              </a:ext>
            </a:extLst>
          </p:cNvPr>
          <p:cNvGrpSpPr/>
          <p:nvPr/>
        </p:nvGrpSpPr>
        <p:grpSpPr>
          <a:xfrm>
            <a:off x="7972961" y="5121676"/>
            <a:ext cx="2520051" cy="1015663"/>
            <a:chOff x="5382552" y="1320826"/>
            <a:chExt cx="2520051" cy="1015663"/>
          </a:xfrm>
        </p:grpSpPr>
        <p:sp>
          <p:nvSpPr>
            <p:cNvPr id="29" name="TextBox 28">
              <a:extLst>
                <a:ext uri="{FF2B5EF4-FFF2-40B4-BE49-F238E27FC236}">
                  <a16:creationId xmlns:a16="http://schemas.microsoft.com/office/drawing/2014/main" id="{E57A3A7F-3C9D-44FF-BAF1-E9650B3B0FE4}"/>
                </a:ext>
              </a:extLst>
            </p:cNvPr>
            <p:cNvSpPr txBox="1"/>
            <p:nvPr/>
          </p:nvSpPr>
          <p:spPr>
            <a:xfrm>
              <a:off x="5728546" y="1320826"/>
              <a:ext cx="2174057" cy="1015663"/>
            </a:xfrm>
            <a:prstGeom prst="rect">
              <a:avLst/>
            </a:prstGeom>
            <a:solidFill>
              <a:schemeClr val="bg1"/>
            </a:solidFill>
            <a:ln w="19050">
              <a:solidFill>
                <a:schemeClr val="tx1"/>
              </a:solidFill>
            </a:ln>
          </p:spPr>
          <p:txBody>
            <a:bodyPr wrap="none" rtlCol="0">
              <a:spAutoFit/>
            </a:bodyPr>
            <a:lstStyle/>
            <a:p>
              <a:pPr marL="171450" indent="-171450">
                <a:buFont typeface="Arial" panose="020B0604020202020204" pitchFamily="34" charset="0"/>
                <a:buChar char="•"/>
              </a:pPr>
              <a:r>
                <a:rPr lang="en-US" sz="1200" dirty="0"/>
                <a:t>6-12 months long</a:t>
              </a:r>
            </a:p>
            <a:p>
              <a:pPr marL="171450" indent="-171450">
                <a:buFont typeface="Arial" panose="020B0604020202020204" pitchFamily="34" charset="0"/>
                <a:buChar char="•"/>
              </a:pPr>
              <a:r>
                <a:rPr lang="en-US" sz="1200" dirty="0"/>
                <a:t>New routines</a:t>
              </a:r>
            </a:p>
            <a:p>
              <a:pPr marL="171450" indent="-171450">
                <a:buFont typeface="Arial" panose="020B0604020202020204" pitchFamily="34" charset="0"/>
                <a:buChar char="•"/>
              </a:pPr>
              <a:r>
                <a:rPr lang="en-US" sz="1200" dirty="0"/>
                <a:t>New responsibilities</a:t>
              </a:r>
            </a:p>
            <a:p>
              <a:pPr marL="171450" indent="-171450">
                <a:buFont typeface="Arial" panose="020B0604020202020204" pitchFamily="34" charset="0"/>
                <a:buChar char="•"/>
              </a:pPr>
              <a:r>
                <a:rPr lang="en-US" sz="1200" dirty="0"/>
                <a:t>Danger and worry</a:t>
              </a:r>
            </a:p>
            <a:p>
              <a:pPr marL="171450" indent="-171450">
                <a:buFont typeface="Arial" panose="020B0604020202020204" pitchFamily="34" charset="0"/>
                <a:buChar char="•"/>
              </a:pPr>
              <a:r>
                <a:rPr lang="en-US" sz="1200" dirty="0"/>
                <a:t>Power through and resiliency</a:t>
              </a:r>
            </a:p>
          </p:txBody>
        </p:sp>
        <p:cxnSp>
          <p:nvCxnSpPr>
            <p:cNvPr id="30" name="Straight Arrow Connector 29">
              <a:extLst>
                <a:ext uri="{FF2B5EF4-FFF2-40B4-BE49-F238E27FC236}">
                  <a16:creationId xmlns:a16="http://schemas.microsoft.com/office/drawing/2014/main" id="{AEA84B80-2C6E-4CFF-AA07-81090A0C1B8C}"/>
                </a:ext>
              </a:extLst>
            </p:cNvPr>
            <p:cNvCxnSpPr>
              <a:cxnSpLocks/>
              <a:stCxn id="29" idx="1"/>
              <a:endCxn id="11" idx="6"/>
            </p:cNvCxnSpPr>
            <p:nvPr/>
          </p:nvCxnSpPr>
          <p:spPr>
            <a:xfrm flipH="1" flipV="1">
              <a:off x="5382552" y="1501101"/>
              <a:ext cx="345994" cy="3275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35F6930C-CE43-47EF-8EFF-F7B9DC093B92}"/>
              </a:ext>
            </a:extLst>
          </p:cNvPr>
          <p:cNvGrpSpPr/>
          <p:nvPr/>
        </p:nvGrpSpPr>
        <p:grpSpPr>
          <a:xfrm>
            <a:off x="1591978" y="5122741"/>
            <a:ext cx="2413740" cy="830997"/>
            <a:chOff x="5728546" y="1320826"/>
            <a:chExt cx="2413740" cy="830997"/>
          </a:xfrm>
        </p:grpSpPr>
        <p:sp>
          <p:nvSpPr>
            <p:cNvPr id="33" name="TextBox 32">
              <a:extLst>
                <a:ext uri="{FF2B5EF4-FFF2-40B4-BE49-F238E27FC236}">
                  <a16:creationId xmlns:a16="http://schemas.microsoft.com/office/drawing/2014/main" id="{1126864D-9C4B-4445-8665-2D17A6BC4381}"/>
                </a:ext>
              </a:extLst>
            </p:cNvPr>
            <p:cNvSpPr txBox="1"/>
            <p:nvPr/>
          </p:nvSpPr>
          <p:spPr>
            <a:xfrm>
              <a:off x="5728546" y="1320826"/>
              <a:ext cx="2115836" cy="830997"/>
            </a:xfrm>
            <a:prstGeom prst="rect">
              <a:avLst/>
            </a:prstGeom>
            <a:solidFill>
              <a:schemeClr val="bg1"/>
            </a:solidFill>
            <a:ln w="19050">
              <a:solidFill>
                <a:schemeClr val="tx1"/>
              </a:solidFill>
            </a:ln>
          </p:spPr>
          <p:txBody>
            <a:bodyPr wrap="none" rtlCol="0">
              <a:spAutoFit/>
            </a:bodyPr>
            <a:lstStyle/>
            <a:p>
              <a:pPr marL="171450" indent="-171450">
                <a:buFont typeface="Arial" panose="020B0604020202020204" pitchFamily="34" charset="0"/>
                <a:buChar char="•"/>
              </a:pPr>
              <a:r>
                <a:rPr lang="en-US" sz="1200" dirty="0"/>
                <a:t>3-5 days to a month</a:t>
              </a:r>
            </a:p>
            <a:p>
              <a:pPr marL="171450" indent="-171450">
                <a:buFont typeface="Arial" panose="020B0604020202020204" pitchFamily="34" charset="0"/>
                <a:buChar char="•"/>
              </a:pPr>
              <a:r>
                <a:rPr lang="en-US" sz="1200" dirty="0"/>
                <a:t>Anticipation and excitement</a:t>
              </a:r>
            </a:p>
            <a:p>
              <a:pPr marL="171450" indent="-171450">
                <a:buFont typeface="Arial" panose="020B0604020202020204" pitchFamily="34" charset="0"/>
                <a:buChar char="•"/>
              </a:pPr>
              <a:r>
                <a:rPr lang="en-US" sz="1200" dirty="0"/>
                <a:t>Apprehension</a:t>
              </a:r>
            </a:p>
            <a:p>
              <a:pPr marL="171450" indent="-171450">
                <a:buFont typeface="Arial" panose="020B0604020202020204" pitchFamily="34" charset="0"/>
                <a:buChar char="•"/>
              </a:pPr>
              <a:r>
                <a:rPr lang="en-US" sz="1200" dirty="0"/>
                <a:t>Delays and false starts</a:t>
              </a:r>
            </a:p>
          </p:txBody>
        </p:sp>
        <p:cxnSp>
          <p:nvCxnSpPr>
            <p:cNvPr id="34" name="Straight Arrow Connector 33">
              <a:extLst>
                <a:ext uri="{FF2B5EF4-FFF2-40B4-BE49-F238E27FC236}">
                  <a16:creationId xmlns:a16="http://schemas.microsoft.com/office/drawing/2014/main" id="{932F09DD-F8E1-4E1F-91B6-E74519CC203C}"/>
                </a:ext>
              </a:extLst>
            </p:cNvPr>
            <p:cNvCxnSpPr>
              <a:cxnSpLocks/>
              <a:stCxn id="33" idx="3"/>
              <a:endCxn id="12" idx="2"/>
            </p:cNvCxnSpPr>
            <p:nvPr/>
          </p:nvCxnSpPr>
          <p:spPr>
            <a:xfrm flipV="1">
              <a:off x="7844382" y="1540676"/>
              <a:ext cx="297904" cy="1956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AC24EACA-E4D9-4D82-9B7D-796E2ABE3C51}"/>
              </a:ext>
            </a:extLst>
          </p:cNvPr>
          <p:cNvGrpSpPr/>
          <p:nvPr/>
        </p:nvGrpSpPr>
        <p:grpSpPr>
          <a:xfrm>
            <a:off x="1344477" y="1970138"/>
            <a:ext cx="2120312" cy="1015663"/>
            <a:chOff x="5785947" y="999652"/>
            <a:chExt cx="2120312" cy="1015663"/>
          </a:xfrm>
        </p:grpSpPr>
        <p:sp>
          <p:nvSpPr>
            <p:cNvPr id="39" name="TextBox 38">
              <a:extLst>
                <a:ext uri="{FF2B5EF4-FFF2-40B4-BE49-F238E27FC236}">
                  <a16:creationId xmlns:a16="http://schemas.microsoft.com/office/drawing/2014/main" id="{5F2FA4EA-5723-4A2F-ADE5-0FEB2080DF9A}"/>
                </a:ext>
              </a:extLst>
            </p:cNvPr>
            <p:cNvSpPr txBox="1"/>
            <p:nvPr/>
          </p:nvSpPr>
          <p:spPr>
            <a:xfrm>
              <a:off x="5785947" y="999652"/>
              <a:ext cx="1713931" cy="1015663"/>
            </a:xfrm>
            <a:prstGeom prst="rect">
              <a:avLst/>
            </a:prstGeom>
            <a:solidFill>
              <a:schemeClr val="bg1"/>
            </a:solidFill>
            <a:ln w="19050">
              <a:solidFill>
                <a:schemeClr val="tx1"/>
              </a:solidFill>
            </a:ln>
          </p:spPr>
          <p:txBody>
            <a:bodyPr wrap="none" rtlCol="0">
              <a:spAutoFit/>
            </a:bodyPr>
            <a:lstStyle/>
            <a:p>
              <a:pPr marL="171450" indent="-171450">
                <a:buFont typeface="Arial" panose="020B0604020202020204" pitchFamily="34" charset="0"/>
                <a:buChar char="•"/>
              </a:pPr>
              <a:r>
                <a:rPr lang="en-US" sz="1200" dirty="0"/>
                <a:t>Weeks to a month</a:t>
              </a:r>
            </a:p>
            <a:p>
              <a:pPr marL="171450" indent="-171450">
                <a:buFont typeface="Arial" panose="020B0604020202020204" pitchFamily="34" charset="0"/>
                <a:buChar char="•"/>
              </a:pPr>
              <a:r>
                <a:rPr lang="en-US" sz="1200" dirty="0"/>
                <a:t>Honeymoon period</a:t>
              </a:r>
            </a:p>
            <a:p>
              <a:pPr marL="171450" indent="-171450">
                <a:buFont typeface="Arial" panose="020B0604020202020204" pitchFamily="34" charset="0"/>
                <a:buChar char="•"/>
              </a:pPr>
              <a:r>
                <a:rPr lang="en-US" sz="1200" dirty="0"/>
                <a:t>Loss of independence</a:t>
              </a:r>
            </a:p>
            <a:p>
              <a:pPr marL="171450" indent="-171450">
                <a:buFont typeface="Arial" panose="020B0604020202020204" pitchFamily="34" charset="0"/>
                <a:buChar char="•"/>
              </a:pPr>
              <a:r>
                <a:rPr lang="en-US" sz="1200" dirty="0"/>
                <a:t>Need own space</a:t>
              </a:r>
            </a:p>
            <a:p>
              <a:pPr marL="171450" indent="-171450">
                <a:buFont typeface="Arial" panose="020B0604020202020204" pitchFamily="34" charset="0"/>
                <a:buChar char="•"/>
              </a:pPr>
              <a:r>
                <a:rPr lang="en-US" sz="1200" dirty="0"/>
                <a:t>Reintegration</a:t>
              </a:r>
            </a:p>
          </p:txBody>
        </p:sp>
        <p:cxnSp>
          <p:nvCxnSpPr>
            <p:cNvPr id="40" name="Straight Arrow Connector 39">
              <a:extLst>
                <a:ext uri="{FF2B5EF4-FFF2-40B4-BE49-F238E27FC236}">
                  <a16:creationId xmlns:a16="http://schemas.microsoft.com/office/drawing/2014/main" id="{A730F864-D771-496B-875F-0949DDC7363E}"/>
                </a:ext>
              </a:extLst>
            </p:cNvPr>
            <p:cNvCxnSpPr>
              <a:cxnSpLocks/>
              <a:stCxn id="39" idx="3"/>
              <a:endCxn id="13" idx="1"/>
            </p:cNvCxnSpPr>
            <p:nvPr/>
          </p:nvCxnSpPr>
          <p:spPr>
            <a:xfrm>
              <a:off x="7499878" y="1507484"/>
              <a:ext cx="406381" cy="156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66FDB030-AABF-4BD0-A384-C10420606B95}"/>
              </a:ext>
            </a:extLst>
          </p:cNvPr>
          <p:cNvSpPr>
            <a:spLocks noGrp="1"/>
          </p:cNvSpPr>
          <p:nvPr>
            <p:ph type="dt" sz="half" idx="10"/>
          </p:nvPr>
        </p:nvSpPr>
        <p:spPr/>
        <p:txBody>
          <a:bodyPr/>
          <a:lstStyle/>
          <a:p>
            <a:r>
              <a:rPr lang="en-US"/>
              <a:t>Deployment 101 Faculty &amp; Staff</a:t>
            </a:r>
          </a:p>
        </p:txBody>
      </p:sp>
      <p:sp>
        <p:nvSpPr>
          <p:cNvPr id="42" name="Slide Number Placeholder 41">
            <a:extLst>
              <a:ext uri="{FF2B5EF4-FFF2-40B4-BE49-F238E27FC236}">
                <a16:creationId xmlns:a16="http://schemas.microsoft.com/office/drawing/2014/main" id="{42E5FEF1-5A9B-A589-92D0-9701E5A22396}"/>
              </a:ext>
            </a:extLst>
          </p:cNvPr>
          <p:cNvSpPr>
            <a:spLocks noGrp="1"/>
          </p:cNvSpPr>
          <p:nvPr>
            <p:ph type="sldNum" sz="quarter" idx="12"/>
          </p:nvPr>
        </p:nvSpPr>
        <p:spPr/>
        <p:txBody>
          <a:bodyPr/>
          <a:lstStyle/>
          <a:p>
            <a:fld id="{201B6C20-C78C-494C-89AA-D25EEBE90C77}" type="slidenum">
              <a:rPr lang="en-US" smtClean="0"/>
              <a:pPr/>
              <a:t>10</a:t>
            </a:fld>
            <a:endParaRPr lang="en-US"/>
          </a:p>
        </p:txBody>
      </p:sp>
      <p:sp>
        <p:nvSpPr>
          <p:cNvPr id="6" name="Footer Placeholder 5">
            <a:extLst>
              <a:ext uri="{FF2B5EF4-FFF2-40B4-BE49-F238E27FC236}">
                <a16:creationId xmlns:a16="http://schemas.microsoft.com/office/drawing/2014/main" id="{5976E9E9-BF0D-55E8-3C2C-241EA9A42F61}"/>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83472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48D99-808F-CEAA-2B2D-62130EE05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5172A-D809-EEA4-22CC-BEF8D278B834}"/>
              </a:ext>
            </a:extLst>
          </p:cNvPr>
          <p:cNvSpPr>
            <a:spLocks noGrp="1"/>
          </p:cNvSpPr>
          <p:nvPr>
            <p:ph type="title"/>
          </p:nvPr>
        </p:nvSpPr>
        <p:spPr/>
        <p:txBody>
          <a:bodyPr>
            <a:normAutofit/>
          </a:bodyPr>
          <a:lstStyle/>
          <a:p>
            <a:r>
              <a:rPr lang="en-US" sz="4400" dirty="0"/>
              <a:t>Faculty and University Notification</a:t>
            </a:r>
            <a:br>
              <a:rPr lang="en-US" dirty="0"/>
            </a:br>
            <a:r>
              <a:rPr lang="en-US" sz="2800" i="1" dirty="0"/>
              <a:t>(Student’s Obligation – Pre-Planned)</a:t>
            </a:r>
          </a:p>
        </p:txBody>
      </p:sp>
      <p:sp>
        <p:nvSpPr>
          <p:cNvPr id="3" name="Content Placeholder 2">
            <a:extLst>
              <a:ext uri="{FF2B5EF4-FFF2-40B4-BE49-F238E27FC236}">
                <a16:creationId xmlns:a16="http://schemas.microsoft.com/office/drawing/2014/main" id="{1B379519-1FE1-078E-94FC-3B2FB7968CD2}"/>
              </a:ext>
            </a:extLst>
          </p:cNvPr>
          <p:cNvSpPr>
            <a:spLocks noGrp="1"/>
          </p:cNvSpPr>
          <p:nvPr>
            <p:ph idx="1"/>
          </p:nvPr>
        </p:nvSpPr>
        <p:spPr>
          <a:xfrm>
            <a:off x="805630" y="1399324"/>
            <a:ext cx="10865259" cy="4804831"/>
          </a:xfrm>
        </p:spPr>
        <p:txBody>
          <a:bodyPr>
            <a:normAutofit fontScale="92500" lnSpcReduction="10000"/>
          </a:bodyPr>
          <a:lstStyle/>
          <a:p>
            <a:r>
              <a:rPr lang="en-US" dirty="0"/>
              <a:t>Pre-Planned military obligations – Student notified prior to semester</a:t>
            </a:r>
          </a:p>
          <a:p>
            <a:r>
              <a:rPr lang="en-US" b="1" dirty="0">
                <a:solidFill>
                  <a:schemeClr val="accent5">
                    <a:lumMod val="75000"/>
                  </a:schemeClr>
                </a:solidFill>
              </a:rPr>
              <a:t>Option 1: </a:t>
            </a:r>
            <a:r>
              <a:rPr lang="en-US" dirty="0"/>
              <a:t>Schedule to deconflict from known event</a:t>
            </a:r>
          </a:p>
          <a:p>
            <a:pPr lvl="1"/>
            <a:r>
              <a:rPr lang="en-US" dirty="0"/>
              <a:t>Military Withdrawal and Military LOA until military obligation complete</a:t>
            </a:r>
          </a:p>
          <a:p>
            <a:r>
              <a:rPr lang="en-US" b="1" dirty="0">
                <a:solidFill>
                  <a:schemeClr val="accent5">
                    <a:lumMod val="75000"/>
                  </a:schemeClr>
                </a:solidFill>
              </a:rPr>
              <a:t>Option 2: </a:t>
            </a:r>
            <a:r>
              <a:rPr lang="en-US" dirty="0"/>
              <a:t>Continue planned coursework with accommodations</a:t>
            </a:r>
          </a:p>
          <a:p>
            <a:pPr lvl="1"/>
            <a:r>
              <a:rPr lang="en-US" dirty="0"/>
              <a:t>Coordinate with professor/instructor before class begins but NLT end of first week of class (normal drop/add)</a:t>
            </a:r>
          </a:p>
          <a:p>
            <a:pPr lvl="1"/>
            <a:r>
              <a:rPr lang="en-US" dirty="0"/>
              <a:t>Mutually agreeable accommodations in writing</a:t>
            </a:r>
          </a:p>
          <a:p>
            <a:pPr lvl="2"/>
            <a:r>
              <a:rPr lang="en-US" dirty="0"/>
              <a:t>Makeup work, work ahead, hybrid attendance etc.</a:t>
            </a:r>
          </a:p>
          <a:p>
            <a:pPr lvl="1"/>
            <a:r>
              <a:rPr lang="en-US" dirty="0"/>
              <a:t>May have to drop non-compatible courses</a:t>
            </a:r>
          </a:p>
          <a:p>
            <a:r>
              <a:rPr lang="en-US" b="1" dirty="0">
                <a:solidFill>
                  <a:schemeClr val="accent5">
                    <a:lumMod val="75000"/>
                  </a:schemeClr>
                </a:solidFill>
              </a:rPr>
              <a:t>Option 3: </a:t>
            </a:r>
            <a:r>
              <a:rPr lang="en-US" dirty="0"/>
              <a:t>Continue coursework at a reduced rate of pursuit</a:t>
            </a:r>
          </a:p>
          <a:p>
            <a:pPr lvl="1"/>
            <a:r>
              <a:rPr lang="en-US" dirty="0"/>
              <a:t>Only schedule compatible class</a:t>
            </a:r>
          </a:p>
          <a:p>
            <a:pPr lvl="1"/>
            <a:r>
              <a:rPr lang="en-US" dirty="0"/>
              <a:t>Only schedule number of credits that deployment tempo/connectivity will support</a:t>
            </a:r>
          </a:p>
          <a:p>
            <a:r>
              <a:rPr lang="en-US" dirty="0"/>
              <a:t>Ombudsman as a resource </a:t>
            </a:r>
          </a:p>
          <a:p>
            <a:endParaRPr lang="en-US" dirty="0"/>
          </a:p>
        </p:txBody>
      </p:sp>
      <p:sp>
        <p:nvSpPr>
          <p:cNvPr id="7" name="Date Placeholder 6">
            <a:extLst>
              <a:ext uri="{FF2B5EF4-FFF2-40B4-BE49-F238E27FC236}">
                <a16:creationId xmlns:a16="http://schemas.microsoft.com/office/drawing/2014/main" id="{23121453-FFF7-C4FD-CFA1-AB0B4AF81A4A}"/>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76051116-ED54-CB53-E6B9-F029B061A64B}"/>
              </a:ext>
            </a:extLst>
          </p:cNvPr>
          <p:cNvSpPr>
            <a:spLocks noGrp="1"/>
          </p:cNvSpPr>
          <p:nvPr>
            <p:ph type="sldNum" sz="quarter" idx="12"/>
          </p:nvPr>
        </p:nvSpPr>
        <p:spPr/>
        <p:txBody>
          <a:bodyPr/>
          <a:lstStyle/>
          <a:p>
            <a:fld id="{201B6C20-C78C-494C-89AA-D25EEBE90C77}" type="slidenum">
              <a:rPr lang="en-US" smtClean="0"/>
              <a:pPr/>
              <a:t>11</a:t>
            </a:fld>
            <a:endParaRPr lang="en-US"/>
          </a:p>
        </p:txBody>
      </p:sp>
      <p:sp>
        <p:nvSpPr>
          <p:cNvPr id="6" name="Footer Placeholder 5">
            <a:extLst>
              <a:ext uri="{FF2B5EF4-FFF2-40B4-BE49-F238E27FC236}">
                <a16:creationId xmlns:a16="http://schemas.microsoft.com/office/drawing/2014/main" id="{B1DE7108-9C42-A114-8B85-7033EAC87A4C}"/>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77025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03ECC-BE8F-6FB1-C072-F1C4A8D94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2389E-CDB7-6C44-7B2A-6DD6CE02186E}"/>
              </a:ext>
            </a:extLst>
          </p:cNvPr>
          <p:cNvSpPr>
            <a:spLocks noGrp="1"/>
          </p:cNvSpPr>
          <p:nvPr>
            <p:ph type="title"/>
          </p:nvPr>
        </p:nvSpPr>
        <p:spPr/>
        <p:txBody>
          <a:bodyPr>
            <a:normAutofit/>
          </a:bodyPr>
          <a:lstStyle/>
          <a:p>
            <a:r>
              <a:rPr lang="en-US" sz="4400" dirty="0"/>
              <a:t>Faculty </a:t>
            </a:r>
            <a:r>
              <a:rPr lang="en-US" dirty="0"/>
              <a:t>and University Notification</a:t>
            </a:r>
            <a:br>
              <a:rPr lang="en-US" dirty="0"/>
            </a:br>
            <a:r>
              <a:rPr lang="en-US" sz="2800" i="1" dirty="0"/>
              <a:t>(Student’s Obligations – Short-Notice)</a:t>
            </a:r>
          </a:p>
        </p:txBody>
      </p:sp>
      <p:sp>
        <p:nvSpPr>
          <p:cNvPr id="3" name="Content Placeholder 2">
            <a:extLst>
              <a:ext uri="{FF2B5EF4-FFF2-40B4-BE49-F238E27FC236}">
                <a16:creationId xmlns:a16="http://schemas.microsoft.com/office/drawing/2014/main" id="{0BEC112F-7025-A4BA-8351-D3183893766D}"/>
              </a:ext>
            </a:extLst>
          </p:cNvPr>
          <p:cNvSpPr>
            <a:spLocks noGrp="1"/>
          </p:cNvSpPr>
          <p:nvPr>
            <p:ph idx="1"/>
          </p:nvPr>
        </p:nvSpPr>
        <p:spPr>
          <a:xfrm>
            <a:off x="805631" y="1399324"/>
            <a:ext cx="11160914" cy="4814663"/>
          </a:xfrm>
        </p:spPr>
        <p:txBody>
          <a:bodyPr>
            <a:normAutofit fontScale="77500" lnSpcReduction="20000"/>
          </a:bodyPr>
          <a:lstStyle/>
          <a:p>
            <a:r>
              <a:rPr lang="en-US" dirty="0"/>
              <a:t>Short-Notice military obligation – Student notified after semester starts</a:t>
            </a:r>
          </a:p>
          <a:p>
            <a:pPr lvl="1"/>
            <a:r>
              <a:rPr lang="en-US" dirty="0"/>
              <a:t>May or </a:t>
            </a:r>
            <a:r>
              <a:rPr lang="en-US" u="sng" dirty="0"/>
              <a:t>may not </a:t>
            </a:r>
            <a:r>
              <a:rPr lang="en-US" dirty="0"/>
              <a:t>have substantiating documentation before university departure</a:t>
            </a:r>
          </a:p>
          <a:p>
            <a:r>
              <a:rPr lang="en-US" dirty="0"/>
              <a:t>Notify faculty immediately</a:t>
            </a:r>
          </a:p>
          <a:p>
            <a:pPr lvl="1"/>
            <a:r>
              <a:rPr lang="en-US" dirty="0"/>
              <a:t>Coordinate with professor/instructor to determine if course can be continued</a:t>
            </a:r>
          </a:p>
          <a:p>
            <a:r>
              <a:rPr lang="en-US" b="1" dirty="0">
                <a:solidFill>
                  <a:schemeClr val="accent5">
                    <a:lumMod val="75000"/>
                  </a:schemeClr>
                </a:solidFill>
              </a:rPr>
              <a:t>Option 1: </a:t>
            </a:r>
            <a:r>
              <a:rPr lang="en-US" dirty="0"/>
              <a:t>Continue coursework with mutually agreeable accommodations in writing</a:t>
            </a:r>
          </a:p>
          <a:p>
            <a:pPr lvl="1"/>
            <a:r>
              <a:rPr lang="en-US" dirty="0"/>
              <a:t>Makeup work, work ahead, hybrid attendance, deferred grade etc.</a:t>
            </a:r>
          </a:p>
          <a:p>
            <a:pPr lvl="1"/>
            <a:r>
              <a:rPr lang="en-US" dirty="0"/>
              <a:t>May or may not be able to negotiate accommodation or university actions before departure</a:t>
            </a:r>
          </a:p>
          <a:p>
            <a:r>
              <a:rPr lang="en-US" b="1" dirty="0">
                <a:solidFill>
                  <a:schemeClr val="accent5">
                    <a:lumMod val="75000"/>
                  </a:schemeClr>
                </a:solidFill>
              </a:rPr>
              <a:t>Option 2: </a:t>
            </a:r>
            <a:r>
              <a:rPr lang="en-US" dirty="0"/>
              <a:t>Military Drop (MD) non-compatible courses</a:t>
            </a:r>
          </a:p>
          <a:p>
            <a:pPr lvl="1"/>
            <a:r>
              <a:rPr lang="en-US" dirty="0"/>
              <a:t>Allows academic pursuit at a reduced rate</a:t>
            </a:r>
          </a:p>
          <a:p>
            <a:pPr lvl="1"/>
            <a:r>
              <a:rPr lang="en-US" dirty="0"/>
              <a:t>Initiate actions with registrar immediately</a:t>
            </a:r>
          </a:p>
          <a:p>
            <a:pPr lvl="1"/>
            <a:r>
              <a:rPr lang="en-US" dirty="0"/>
              <a:t>May or may not be able to complete university actions before departure</a:t>
            </a:r>
          </a:p>
          <a:p>
            <a:r>
              <a:rPr lang="en-US" b="1" dirty="0">
                <a:solidFill>
                  <a:schemeClr val="accent5">
                    <a:lumMod val="75000"/>
                  </a:schemeClr>
                </a:solidFill>
              </a:rPr>
              <a:t>Option 3: </a:t>
            </a:r>
            <a:r>
              <a:rPr lang="en-US" dirty="0"/>
              <a:t>Military Withdrawal (MW)</a:t>
            </a:r>
          </a:p>
          <a:p>
            <a:pPr lvl="1"/>
            <a:r>
              <a:rPr lang="en-US" dirty="0"/>
              <a:t>Deployment circumstance and course compatibility may require withdrawal from all courses</a:t>
            </a:r>
          </a:p>
          <a:p>
            <a:pPr lvl="1"/>
            <a:r>
              <a:rPr lang="en-US" dirty="0"/>
              <a:t>Initiate actions with registrar immediately</a:t>
            </a:r>
          </a:p>
          <a:p>
            <a:pPr lvl="1"/>
            <a:r>
              <a:rPr lang="en-US" dirty="0"/>
              <a:t>May or may not be able to complete university actions before departure</a:t>
            </a:r>
          </a:p>
          <a:p>
            <a:r>
              <a:rPr lang="en-US" dirty="0"/>
              <a:t>Ombudsman as a resource </a:t>
            </a:r>
          </a:p>
        </p:txBody>
      </p:sp>
      <p:sp>
        <p:nvSpPr>
          <p:cNvPr id="7" name="Date Placeholder 6">
            <a:extLst>
              <a:ext uri="{FF2B5EF4-FFF2-40B4-BE49-F238E27FC236}">
                <a16:creationId xmlns:a16="http://schemas.microsoft.com/office/drawing/2014/main" id="{EB2CEDA9-849E-DFCA-63DF-82362539A5B2}"/>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24817C9D-289F-62A6-A722-E7B83B3914EB}"/>
              </a:ext>
            </a:extLst>
          </p:cNvPr>
          <p:cNvSpPr>
            <a:spLocks noGrp="1"/>
          </p:cNvSpPr>
          <p:nvPr>
            <p:ph type="sldNum" sz="quarter" idx="12"/>
          </p:nvPr>
        </p:nvSpPr>
        <p:spPr/>
        <p:txBody>
          <a:bodyPr/>
          <a:lstStyle/>
          <a:p>
            <a:fld id="{201B6C20-C78C-494C-89AA-D25EEBE90C77}" type="slidenum">
              <a:rPr lang="en-US" smtClean="0"/>
              <a:pPr/>
              <a:t>12</a:t>
            </a:fld>
            <a:endParaRPr lang="en-US"/>
          </a:p>
        </p:txBody>
      </p:sp>
      <p:sp>
        <p:nvSpPr>
          <p:cNvPr id="6" name="Footer Placeholder 5">
            <a:extLst>
              <a:ext uri="{FF2B5EF4-FFF2-40B4-BE49-F238E27FC236}">
                <a16:creationId xmlns:a16="http://schemas.microsoft.com/office/drawing/2014/main" id="{01B3B01C-0AA7-4A2B-7B8D-35481C482034}"/>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2287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E1052-6958-3560-AAD4-56CEEFEB9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0A67D-46BF-6138-3B76-4A35070F2DFA}"/>
              </a:ext>
            </a:extLst>
          </p:cNvPr>
          <p:cNvSpPr>
            <a:spLocks noGrp="1"/>
          </p:cNvSpPr>
          <p:nvPr>
            <p:ph type="title"/>
          </p:nvPr>
        </p:nvSpPr>
        <p:spPr>
          <a:xfrm>
            <a:off x="1104534" y="-9405"/>
            <a:ext cx="10515600" cy="1325563"/>
          </a:xfrm>
        </p:spPr>
        <p:txBody>
          <a:bodyPr>
            <a:normAutofit/>
          </a:bodyPr>
          <a:lstStyle/>
          <a:p>
            <a:r>
              <a:rPr lang="en-US" sz="4400" dirty="0"/>
              <a:t>Penn State Policies &amp; AAPPM Guidance</a:t>
            </a:r>
            <a:br>
              <a:rPr lang="en-US" dirty="0"/>
            </a:br>
            <a:r>
              <a:rPr lang="en-US" sz="2800" i="1" dirty="0"/>
              <a:t>(Overarching Objective &amp; Spirit of Intent)</a:t>
            </a:r>
          </a:p>
        </p:txBody>
      </p:sp>
      <p:sp>
        <p:nvSpPr>
          <p:cNvPr id="3" name="Content Placeholder 2">
            <a:extLst>
              <a:ext uri="{FF2B5EF4-FFF2-40B4-BE49-F238E27FC236}">
                <a16:creationId xmlns:a16="http://schemas.microsoft.com/office/drawing/2014/main" id="{11E10F31-ED64-1D2D-9E10-5A15CA236AC6}"/>
              </a:ext>
            </a:extLst>
          </p:cNvPr>
          <p:cNvSpPr>
            <a:spLocks noGrp="1"/>
          </p:cNvSpPr>
          <p:nvPr>
            <p:ph idx="1"/>
          </p:nvPr>
        </p:nvSpPr>
        <p:spPr>
          <a:xfrm>
            <a:off x="838200" y="2007711"/>
            <a:ext cx="10515599" cy="2842577"/>
          </a:xfrm>
        </p:spPr>
        <p:txBody>
          <a:bodyPr>
            <a:noAutofit/>
          </a:bodyPr>
          <a:lstStyle/>
          <a:p>
            <a:pPr marL="0" indent="0" algn="ctr">
              <a:buNone/>
            </a:pPr>
            <a:r>
              <a:rPr lang="en-US" sz="3200" dirty="0">
                <a:solidFill>
                  <a:srgbClr val="262626"/>
                </a:solidFill>
                <a:latin typeface="Roboto Sans"/>
              </a:rPr>
              <a:t>Our policies and procedures are designed to accommodate military students to the greatest degree possible, avoiding negative academic or financial consequences, while minimizing interruptions in their academic progress and easing their return to academic pursuits once their military obligations are complete.</a:t>
            </a:r>
            <a:endParaRPr lang="en-US" sz="3200" dirty="0"/>
          </a:p>
          <a:p>
            <a:pPr marL="0" indent="0" algn="ctr">
              <a:buNone/>
            </a:pPr>
            <a:endParaRPr lang="en-US" sz="4000" dirty="0"/>
          </a:p>
        </p:txBody>
      </p:sp>
      <p:sp>
        <p:nvSpPr>
          <p:cNvPr id="7" name="Date Placeholder 6">
            <a:extLst>
              <a:ext uri="{FF2B5EF4-FFF2-40B4-BE49-F238E27FC236}">
                <a16:creationId xmlns:a16="http://schemas.microsoft.com/office/drawing/2014/main" id="{20976BC6-883F-CEF5-128C-75D23ED052EB}"/>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3D5850AE-686B-2624-442E-82048C83DFCA}"/>
              </a:ext>
            </a:extLst>
          </p:cNvPr>
          <p:cNvSpPr>
            <a:spLocks noGrp="1"/>
          </p:cNvSpPr>
          <p:nvPr>
            <p:ph type="sldNum" sz="quarter" idx="12"/>
          </p:nvPr>
        </p:nvSpPr>
        <p:spPr/>
        <p:txBody>
          <a:bodyPr/>
          <a:lstStyle/>
          <a:p>
            <a:fld id="{201B6C20-C78C-494C-89AA-D25EEBE90C77}" type="slidenum">
              <a:rPr lang="en-US" smtClean="0"/>
              <a:pPr/>
              <a:t>13</a:t>
            </a:fld>
            <a:endParaRPr lang="en-US"/>
          </a:p>
        </p:txBody>
      </p:sp>
      <p:sp>
        <p:nvSpPr>
          <p:cNvPr id="6" name="Footer Placeholder 5">
            <a:extLst>
              <a:ext uri="{FF2B5EF4-FFF2-40B4-BE49-F238E27FC236}">
                <a16:creationId xmlns:a16="http://schemas.microsoft.com/office/drawing/2014/main" id="{9AC41F4F-A547-FCE9-90AF-52AF15815C15}"/>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47576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EA8B4-CB8C-4A81-1524-281507EB6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273F2-D3A5-41D8-DF7E-518578B56FDB}"/>
              </a:ext>
            </a:extLst>
          </p:cNvPr>
          <p:cNvSpPr>
            <a:spLocks noGrp="1"/>
          </p:cNvSpPr>
          <p:nvPr>
            <p:ph type="title"/>
          </p:nvPr>
        </p:nvSpPr>
        <p:spPr>
          <a:xfrm>
            <a:off x="838200" y="-17872"/>
            <a:ext cx="10515600" cy="1325563"/>
          </a:xfrm>
        </p:spPr>
        <p:txBody>
          <a:bodyPr>
            <a:normAutofit/>
          </a:bodyPr>
          <a:lstStyle/>
          <a:p>
            <a:r>
              <a:rPr lang="en-US" sz="4400" dirty="0"/>
              <a:t>Penn State Policies &amp; AAPPM Guidance</a:t>
            </a:r>
            <a:br>
              <a:rPr lang="en-US" dirty="0"/>
            </a:br>
            <a:r>
              <a:rPr lang="en-US" sz="2800" i="1" dirty="0"/>
              <a:t>(Applicable Students)</a:t>
            </a:r>
          </a:p>
        </p:txBody>
      </p:sp>
      <p:sp>
        <p:nvSpPr>
          <p:cNvPr id="3" name="Content Placeholder 2">
            <a:extLst>
              <a:ext uri="{FF2B5EF4-FFF2-40B4-BE49-F238E27FC236}">
                <a16:creationId xmlns:a16="http://schemas.microsoft.com/office/drawing/2014/main" id="{07AC97C1-0ABB-60C7-F8D3-7AC35949EB74}"/>
              </a:ext>
            </a:extLst>
          </p:cNvPr>
          <p:cNvSpPr>
            <a:spLocks noGrp="1"/>
          </p:cNvSpPr>
          <p:nvPr>
            <p:ph idx="1"/>
          </p:nvPr>
        </p:nvSpPr>
        <p:spPr>
          <a:xfrm>
            <a:off x="610322" y="1483995"/>
            <a:ext cx="10939525" cy="3638421"/>
          </a:xfrm>
        </p:spPr>
        <p:txBody>
          <a:bodyPr vert="horz" lIns="91440" tIns="45720" rIns="91440" bIns="45720" rtlCol="0">
            <a:noAutofit/>
          </a:bodyPr>
          <a:lstStyle/>
          <a:p>
            <a:pPr marL="0" indent="0" algn="ctr">
              <a:buNone/>
            </a:pPr>
            <a:r>
              <a:rPr lang="en-US" sz="4000" dirty="0">
                <a:solidFill>
                  <a:srgbClr val="7030A0"/>
                </a:solidFill>
              </a:rPr>
              <a:t>U.S. Armed Forces </a:t>
            </a:r>
            <a:r>
              <a:rPr lang="en-US" sz="4000" u="sng" dirty="0">
                <a:solidFill>
                  <a:srgbClr val="7030A0"/>
                </a:solidFill>
              </a:rPr>
              <a:t>active-duty</a:t>
            </a:r>
            <a:r>
              <a:rPr lang="en-US" sz="4000" dirty="0">
                <a:solidFill>
                  <a:srgbClr val="7030A0"/>
                </a:solidFill>
              </a:rPr>
              <a:t> service members or activated reserve-component service members (</a:t>
            </a:r>
            <a:r>
              <a:rPr lang="en-US" sz="4000" u="sng" dirty="0">
                <a:solidFill>
                  <a:srgbClr val="7030A0"/>
                </a:solidFill>
              </a:rPr>
              <a:t>Guard or Reserve</a:t>
            </a:r>
            <a:r>
              <a:rPr lang="en-US" sz="4000" dirty="0">
                <a:solidFill>
                  <a:srgbClr val="7030A0"/>
                </a:solidFill>
              </a:rPr>
              <a:t>), </a:t>
            </a:r>
          </a:p>
          <a:p>
            <a:pPr marL="0" indent="0" algn="ctr">
              <a:buNone/>
            </a:pPr>
            <a:r>
              <a:rPr lang="en-US" sz="4000" dirty="0">
                <a:solidFill>
                  <a:schemeClr val="accent5">
                    <a:lumMod val="75000"/>
                  </a:schemeClr>
                </a:solidFill>
              </a:rPr>
              <a:t>and some apply to</a:t>
            </a:r>
          </a:p>
          <a:p>
            <a:pPr marL="0" indent="0" algn="ctr">
              <a:buNone/>
            </a:pPr>
            <a:r>
              <a:rPr lang="en-US" sz="4000" dirty="0">
                <a:solidFill>
                  <a:schemeClr val="accent5">
                    <a:lumMod val="75000"/>
                  </a:schemeClr>
                </a:solidFill>
              </a:rPr>
              <a:t>those who are </a:t>
            </a:r>
            <a:r>
              <a:rPr lang="en-US" sz="4000" u="sng" dirty="0">
                <a:solidFill>
                  <a:schemeClr val="accent5">
                    <a:lumMod val="75000"/>
                  </a:schemeClr>
                </a:solidFill>
              </a:rPr>
              <a:t>dependent spouses </a:t>
            </a:r>
            <a:r>
              <a:rPr lang="en-US" sz="4000" dirty="0">
                <a:solidFill>
                  <a:schemeClr val="accent5">
                    <a:lumMod val="75000"/>
                  </a:schemeClr>
                </a:solidFill>
              </a:rPr>
              <a:t>or </a:t>
            </a:r>
            <a:r>
              <a:rPr lang="en-US" sz="4000" u="sng" dirty="0">
                <a:solidFill>
                  <a:schemeClr val="accent5">
                    <a:lumMod val="75000"/>
                  </a:schemeClr>
                </a:solidFill>
              </a:rPr>
              <a:t>dependent domestic partners</a:t>
            </a:r>
            <a:r>
              <a:rPr lang="en-US" sz="4000" dirty="0">
                <a:solidFill>
                  <a:schemeClr val="accent5">
                    <a:lumMod val="75000"/>
                  </a:schemeClr>
                </a:solidFill>
              </a:rPr>
              <a:t> of the active-duty service member or activated reserve-component service member as well</a:t>
            </a:r>
          </a:p>
        </p:txBody>
      </p:sp>
      <p:sp>
        <p:nvSpPr>
          <p:cNvPr id="7" name="Date Placeholder 6">
            <a:extLst>
              <a:ext uri="{FF2B5EF4-FFF2-40B4-BE49-F238E27FC236}">
                <a16:creationId xmlns:a16="http://schemas.microsoft.com/office/drawing/2014/main" id="{C203FC44-D2B2-D0B8-AB34-3E7AF449A802}"/>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D573797D-D8DD-A26B-E943-40EABAB3314A}"/>
              </a:ext>
            </a:extLst>
          </p:cNvPr>
          <p:cNvSpPr>
            <a:spLocks noGrp="1"/>
          </p:cNvSpPr>
          <p:nvPr>
            <p:ph type="sldNum" sz="quarter" idx="12"/>
          </p:nvPr>
        </p:nvSpPr>
        <p:spPr/>
        <p:txBody>
          <a:bodyPr/>
          <a:lstStyle/>
          <a:p>
            <a:fld id="{201B6C20-C78C-494C-89AA-D25EEBE90C77}" type="slidenum">
              <a:rPr lang="en-US" smtClean="0"/>
              <a:pPr/>
              <a:t>14</a:t>
            </a:fld>
            <a:endParaRPr lang="en-US"/>
          </a:p>
        </p:txBody>
      </p:sp>
      <p:sp>
        <p:nvSpPr>
          <p:cNvPr id="6" name="Footer Placeholder 5">
            <a:extLst>
              <a:ext uri="{FF2B5EF4-FFF2-40B4-BE49-F238E27FC236}">
                <a16:creationId xmlns:a16="http://schemas.microsoft.com/office/drawing/2014/main" id="{DB804CAF-6B6A-B8EB-A6B1-901613E37AF5}"/>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8187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2E5-952F-608B-D14F-11C50C0E0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89618-489B-9B0C-E370-50331F6F78CE}"/>
              </a:ext>
            </a:extLst>
          </p:cNvPr>
          <p:cNvSpPr>
            <a:spLocks noGrp="1"/>
          </p:cNvSpPr>
          <p:nvPr>
            <p:ph type="title"/>
          </p:nvPr>
        </p:nvSpPr>
        <p:spPr>
          <a:xfrm>
            <a:off x="838200" y="-17872"/>
            <a:ext cx="10515600" cy="1325563"/>
          </a:xfrm>
        </p:spPr>
        <p:txBody>
          <a:bodyPr>
            <a:normAutofit/>
          </a:bodyPr>
          <a:lstStyle/>
          <a:p>
            <a:r>
              <a:rPr lang="en-US" sz="4400" dirty="0"/>
              <a:t>Penn State Policy</a:t>
            </a:r>
            <a:br>
              <a:rPr lang="en-US" dirty="0"/>
            </a:br>
            <a:r>
              <a:rPr lang="en-US" sz="2800" i="1" dirty="0"/>
              <a:t>(Military Service Absences and Deployments)</a:t>
            </a:r>
          </a:p>
        </p:txBody>
      </p:sp>
      <p:sp>
        <p:nvSpPr>
          <p:cNvPr id="3" name="Content Placeholder 2">
            <a:extLst>
              <a:ext uri="{FF2B5EF4-FFF2-40B4-BE49-F238E27FC236}">
                <a16:creationId xmlns:a16="http://schemas.microsoft.com/office/drawing/2014/main" id="{E07AB238-CE55-1939-1FA2-89B36F549A91}"/>
              </a:ext>
            </a:extLst>
          </p:cNvPr>
          <p:cNvSpPr>
            <a:spLocks noGrp="1"/>
          </p:cNvSpPr>
          <p:nvPr>
            <p:ph idx="1"/>
          </p:nvPr>
        </p:nvSpPr>
        <p:spPr>
          <a:xfrm>
            <a:off x="805631" y="1483995"/>
            <a:ext cx="10762591" cy="4351338"/>
          </a:xfrm>
        </p:spPr>
        <p:txBody>
          <a:bodyPr>
            <a:normAutofit fontScale="92500" lnSpcReduction="20000"/>
          </a:bodyPr>
          <a:lstStyle/>
          <a:p>
            <a:r>
              <a:rPr lang="en-US" dirty="0">
                <a:hlinkClick r:id="rId3"/>
              </a:rPr>
              <a:t>42-27 Class Attendance </a:t>
            </a:r>
            <a:r>
              <a:rPr lang="en-US" sz="2600" i="1" dirty="0">
                <a:solidFill>
                  <a:schemeClr val="accent5">
                    <a:lumMod val="75000"/>
                  </a:schemeClr>
                </a:solidFill>
              </a:rPr>
              <a:t>(ref E-11)</a:t>
            </a:r>
          </a:p>
          <a:p>
            <a:pPr lvl="1"/>
            <a:r>
              <a:rPr lang="en-US" dirty="0"/>
              <a:t>Short-term absence</a:t>
            </a:r>
          </a:p>
          <a:p>
            <a:pPr lvl="1"/>
            <a:r>
              <a:rPr lang="en-US" dirty="0"/>
              <a:t>Military service legitimate reason to make up work for missed class and request for accommodation</a:t>
            </a:r>
          </a:p>
          <a:p>
            <a:pPr lvl="1"/>
            <a:r>
              <a:rPr lang="en-US" dirty="0"/>
              <a:t>Ability to appeal to Director of Academic Affairs or Associate Dean of college</a:t>
            </a:r>
          </a:p>
          <a:p>
            <a:r>
              <a:rPr lang="en-US" dirty="0">
                <a:hlinkClick r:id="rId4"/>
              </a:rPr>
              <a:t>56-30 Withdrawal </a:t>
            </a:r>
            <a:r>
              <a:rPr lang="en-US" sz="2600" i="1" dirty="0">
                <a:solidFill>
                  <a:schemeClr val="accent5">
                    <a:lumMod val="75000"/>
                  </a:schemeClr>
                </a:solidFill>
              </a:rPr>
              <a:t>(ref J-1 &amp; J-3)</a:t>
            </a:r>
          </a:p>
          <a:p>
            <a:pPr lvl="1"/>
            <a:r>
              <a:rPr lang="en-US" dirty="0"/>
              <a:t>Applies to service members and spouse/domestic partner</a:t>
            </a:r>
          </a:p>
          <a:p>
            <a:pPr lvl="1"/>
            <a:r>
              <a:rPr lang="en-US" dirty="0"/>
              <a:t>Full Military Withdrawals (MW), or</a:t>
            </a:r>
          </a:p>
          <a:p>
            <a:pPr lvl="1"/>
            <a:r>
              <a:rPr lang="en-US" dirty="0"/>
              <a:t>Partially cancelled schedule via Military Drops (MD)</a:t>
            </a:r>
          </a:p>
          <a:p>
            <a:pPr lvl="2"/>
            <a:r>
              <a:rPr lang="en-US" dirty="0"/>
              <a:t>Allows service member to continue partial academic pursuit without a break</a:t>
            </a:r>
          </a:p>
          <a:p>
            <a:r>
              <a:rPr lang="en-US" dirty="0">
                <a:hlinkClick r:id="rId4"/>
              </a:rPr>
              <a:t>56-70 Leave of Absence </a:t>
            </a:r>
            <a:r>
              <a:rPr lang="en-US" sz="2600" i="1" dirty="0">
                <a:solidFill>
                  <a:schemeClr val="accent5">
                    <a:lumMod val="75000"/>
                  </a:schemeClr>
                </a:solidFill>
              </a:rPr>
              <a:t>(ref J-2 &amp; J-3)</a:t>
            </a:r>
          </a:p>
          <a:p>
            <a:pPr lvl="1"/>
            <a:r>
              <a:rPr lang="en-US" dirty="0"/>
              <a:t>Applies to service members and spouse/domestic partner</a:t>
            </a:r>
          </a:p>
          <a:p>
            <a:pPr lvl="1"/>
            <a:r>
              <a:rPr lang="en-US" dirty="0"/>
              <a:t>Told to reference to J-2 and J-3 for action</a:t>
            </a:r>
          </a:p>
          <a:p>
            <a:endParaRPr lang="en-US" dirty="0"/>
          </a:p>
        </p:txBody>
      </p:sp>
      <p:sp>
        <p:nvSpPr>
          <p:cNvPr id="7" name="Date Placeholder 6">
            <a:extLst>
              <a:ext uri="{FF2B5EF4-FFF2-40B4-BE49-F238E27FC236}">
                <a16:creationId xmlns:a16="http://schemas.microsoft.com/office/drawing/2014/main" id="{83FCAACF-7ECF-B2A9-A997-5FD97E0C402C}"/>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48C53FA6-A371-D8EA-3191-A906A548518A}"/>
              </a:ext>
            </a:extLst>
          </p:cNvPr>
          <p:cNvSpPr>
            <a:spLocks noGrp="1"/>
          </p:cNvSpPr>
          <p:nvPr>
            <p:ph type="sldNum" sz="quarter" idx="12"/>
          </p:nvPr>
        </p:nvSpPr>
        <p:spPr/>
        <p:txBody>
          <a:bodyPr/>
          <a:lstStyle/>
          <a:p>
            <a:fld id="{201B6C20-C78C-494C-89AA-D25EEBE90C77}" type="slidenum">
              <a:rPr lang="en-US" smtClean="0"/>
              <a:pPr/>
              <a:t>15</a:t>
            </a:fld>
            <a:endParaRPr lang="en-US"/>
          </a:p>
        </p:txBody>
      </p:sp>
      <p:sp>
        <p:nvSpPr>
          <p:cNvPr id="6" name="Footer Placeholder 5">
            <a:extLst>
              <a:ext uri="{FF2B5EF4-FFF2-40B4-BE49-F238E27FC236}">
                <a16:creationId xmlns:a16="http://schemas.microsoft.com/office/drawing/2014/main" id="{9E9E0C2B-AA0A-0385-7A4D-CE26049287A4}"/>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41380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CAFB6-06CF-30CD-D760-D52DC3643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E3FBD-96AF-55A4-74C1-389B922DD7DC}"/>
              </a:ext>
            </a:extLst>
          </p:cNvPr>
          <p:cNvSpPr>
            <a:spLocks noGrp="1"/>
          </p:cNvSpPr>
          <p:nvPr>
            <p:ph type="title"/>
          </p:nvPr>
        </p:nvSpPr>
        <p:spPr>
          <a:xfrm>
            <a:off x="838200" y="-17872"/>
            <a:ext cx="10515600" cy="1325563"/>
          </a:xfrm>
        </p:spPr>
        <p:txBody>
          <a:bodyPr>
            <a:normAutofit/>
          </a:bodyPr>
          <a:lstStyle/>
          <a:p>
            <a:r>
              <a:rPr lang="en-US" sz="4400" dirty="0"/>
              <a:t>Penn State AAPPM</a:t>
            </a:r>
            <a:br>
              <a:rPr lang="en-US" dirty="0"/>
            </a:br>
            <a:r>
              <a:rPr lang="en-US" sz="2800" i="1" dirty="0"/>
              <a:t>(Military Service Absences and Deployments)</a:t>
            </a:r>
          </a:p>
        </p:txBody>
      </p:sp>
      <p:sp>
        <p:nvSpPr>
          <p:cNvPr id="3" name="Content Placeholder 2">
            <a:extLst>
              <a:ext uri="{FF2B5EF4-FFF2-40B4-BE49-F238E27FC236}">
                <a16:creationId xmlns:a16="http://schemas.microsoft.com/office/drawing/2014/main" id="{F875BBDD-ECDD-6D84-4C35-28B8A14ECB20}"/>
              </a:ext>
            </a:extLst>
          </p:cNvPr>
          <p:cNvSpPr>
            <a:spLocks noGrp="1"/>
          </p:cNvSpPr>
          <p:nvPr>
            <p:ph idx="1"/>
          </p:nvPr>
        </p:nvSpPr>
        <p:spPr>
          <a:xfrm>
            <a:off x="805631" y="1483994"/>
            <a:ext cx="9312035" cy="4872356"/>
          </a:xfrm>
        </p:spPr>
        <p:txBody>
          <a:bodyPr>
            <a:normAutofit fontScale="92500" lnSpcReduction="10000"/>
          </a:bodyPr>
          <a:lstStyle/>
          <a:p>
            <a:r>
              <a:rPr lang="en-US" dirty="0">
                <a:hlinkClick r:id="rId3"/>
              </a:rPr>
              <a:t>E-11 Class Attendance</a:t>
            </a:r>
            <a:endParaRPr lang="en-US" dirty="0"/>
          </a:p>
          <a:p>
            <a:pPr lvl="1"/>
            <a:r>
              <a:rPr lang="en-US" dirty="0"/>
              <a:t>Short-term absence for military service – two weeks or less</a:t>
            </a:r>
          </a:p>
          <a:p>
            <a:pPr lvl="1"/>
            <a:r>
              <a:rPr lang="en-US" dirty="0"/>
              <a:t>If unable to make accommodations, admin cancel class and tuition refunded </a:t>
            </a:r>
          </a:p>
          <a:p>
            <a:r>
              <a:rPr lang="en-US" dirty="0">
                <a:hlinkClick r:id="rId4"/>
              </a:rPr>
              <a:t>J-1:  Withdrawal </a:t>
            </a:r>
            <a:r>
              <a:rPr lang="en-US" dirty="0"/>
              <a:t>and </a:t>
            </a:r>
            <a:r>
              <a:rPr lang="en-US" dirty="0">
                <a:hlinkClick r:id="rId5"/>
              </a:rPr>
              <a:t>J-2: Leave of Absence</a:t>
            </a:r>
            <a:endParaRPr lang="en-US" dirty="0"/>
          </a:p>
          <a:p>
            <a:pPr lvl="1"/>
            <a:r>
              <a:rPr lang="en-US" dirty="0"/>
              <a:t>Told to reference J-3</a:t>
            </a:r>
          </a:p>
          <a:p>
            <a:r>
              <a:rPr lang="en-US" dirty="0">
                <a:hlinkClick r:id="rId6"/>
              </a:rPr>
              <a:t>J-3: Military leave of Absence, Withdrawal, and Late Drop</a:t>
            </a:r>
            <a:endParaRPr lang="en-US" dirty="0"/>
          </a:p>
          <a:p>
            <a:pPr lvl="1"/>
            <a:r>
              <a:rPr lang="en-US" dirty="0"/>
              <a:t>U.S. Armed Forces only</a:t>
            </a:r>
          </a:p>
          <a:p>
            <a:pPr lvl="1"/>
            <a:r>
              <a:rPr lang="en-US" dirty="0"/>
              <a:t>Short-term absence</a:t>
            </a:r>
          </a:p>
          <a:p>
            <a:pPr lvl="2"/>
            <a:r>
              <a:rPr lang="en-US" dirty="0"/>
              <a:t>As stated in E-11</a:t>
            </a:r>
          </a:p>
          <a:p>
            <a:pPr lvl="1"/>
            <a:r>
              <a:rPr lang="en-US" dirty="0"/>
              <a:t>Military Leave of Absence (MLOA)</a:t>
            </a:r>
          </a:p>
          <a:p>
            <a:pPr lvl="2"/>
            <a:r>
              <a:rPr lang="en-US" dirty="0"/>
              <a:t>Available before semester starts and before student begins attending class</a:t>
            </a:r>
          </a:p>
          <a:p>
            <a:pPr lvl="2"/>
            <a:r>
              <a:rPr lang="en-US" dirty="0"/>
              <a:t>Can be up to 5 years in length</a:t>
            </a:r>
          </a:p>
          <a:p>
            <a:endParaRPr lang="en-US" dirty="0"/>
          </a:p>
          <a:p>
            <a:pPr lvl="1"/>
            <a:endParaRPr lang="en-US" dirty="0"/>
          </a:p>
        </p:txBody>
      </p:sp>
      <p:sp>
        <p:nvSpPr>
          <p:cNvPr id="7" name="Date Placeholder 6">
            <a:extLst>
              <a:ext uri="{FF2B5EF4-FFF2-40B4-BE49-F238E27FC236}">
                <a16:creationId xmlns:a16="http://schemas.microsoft.com/office/drawing/2014/main" id="{F91D9005-5501-FDF1-2453-344F6E52D39F}"/>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D3F01F6A-E5DB-43E9-1F52-39D50257BEA2}"/>
              </a:ext>
            </a:extLst>
          </p:cNvPr>
          <p:cNvSpPr>
            <a:spLocks noGrp="1"/>
          </p:cNvSpPr>
          <p:nvPr>
            <p:ph type="sldNum" sz="quarter" idx="12"/>
          </p:nvPr>
        </p:nvSpPr>
        <p:spPr/>
        <p:txBody>
          <a:bodyPr/>
          <a:lstStyle/>
          <a:p>
            <a:fld id="{201B6C20-C78C-494C-89AA-D25EEBE90C77}" type="slidenum">
              <a:rPr lang="en-US" smtClean="0"/>
              <a:pPr/>
              <a:t>16</a:t>
            </a:fld>
            <a:endParaRPr lang="en-US"/>
          </a:p>
        </p:txBody>
      </p:sp>
      <p:sp>
        <p:nvSpPr>
          <p:cNvPr id="6" name="Footer Placeholder 5">
            <a:extLst>
              <a:ext uri="{FF2B5EF4-FFF2-40B4-BE49-F238E27FC236}">
                <a16:creationId xmlns:a16="http://schemas.microsoft.com/office/drawing/2014/main" id="{5FDE3D60-F19B-7CD7-DF10-C3C84D39DF1E}"/>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6162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4AE9A-D53A-52C6-34E8-D35A83BC3C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98F43-FB0B-F7B5-3643-87593BF85CEE}"/>
              </a:ext>
            </a:extLst>
          </p:cNvPr>
          <p:cNvSpPr>
            <a:spLocks noGrp="1"/>
          </p:cNvSpPr>
          <p:nvPr>
            <p:ph type="title"/>
          </p:nvPr>
        </p:nvSpPr>
        <p:spPr>
          <a:xfrm>
            <a:off x="838200" y="-17872"/>
            <a:ext cx="10515600" cy="1325563"/>
          </a:xfrm>
        </p:spPr>
        <p:txBody>
          <a:bodyPr>
            <a:normAutofit/>
          </a:bodyPr>
          <a:lstStyle/>
          <a:p>
            <a:r>
              <a:rPr lang="en-US" sz="4400" dirty="0"/>
              <a:t>Penn State AAPPM</a:t>
            </a:r>
            <a:br>
              <a:rPr lang="en-US" dirty="0"/>
            </a:br>
            <a:r>
              <a:rPr lang="en-US" sz="2800" i="1" dirty="0"/>
              <a:t>(Military Service Absences and Deployments)</a:t>
            </a:r>
          </a:p>
        </p:txBody>
      </p:sp>
      <p:sp>
        <p:nvSpPr>
          <p:cNvPr id="3" name="Content Placeholder 2">
            <a:extLst>
              <a:ext uri="{FF2B5EF4-FFF2-40B4-BE49-F238E27FC236}">
                <a16:creationId xmlns:a16="http://schemas.microsoft.com/office/drawing/2014/main" id="{55F66455-5CC9-401E-BD05-9F6F362A9CE5}"/>
              </a:ext>
            </a:extLst>
          </p:cNvPr>
          <p:cNvSpPr>
            <a:spLocks noGrp="1"/>
          </p:cNvSpPr>
          <p:nvPr>
            <p:ph idx="1"/>
          </p:nvPr>
        </p:nvSpPr>
        <p:spPr>
          <a:xfrm>
            <a:off x="805630" y="1483995"/>
            <a:ext cx="10922082" cy="4746684"/>
          </a:xfrm>
        </p:spPr>
        <p:txBody>
          <a:bodyPr>
            <a:normAutofit/>
          </a:bodyPr>
          <a:lstStyle/>
          <a:p>
            <a:r>
              <a:rPr lang="en-US" i="1" dirty="0">
                <a:hlinkClick r:id="rId3"/>
              </a:rPr>
              <a:t>J-3: Military leave of Absence, Withdrawal, and Late Drop </a:t>
            </a:r>
            <a:r>
              <a:rPr lang="en-US" i="1" dirty="0"/>
              <a:t>(cont.)</a:t>
            </a:r>
          </a:p>
          <a:p>
            <a:pPr lvl="1"/>
            <a:r>
              <a:rPr lang="en-US" dirty="0"/>
              <a:t>Military Withdrawals (MW)</a:t>
            </a:r>
          </a:p>
          <a:p>
            <a:pPr lvl="2"/>
            <a:r>
              <a:rPr lang="en-US" dirty="0"/>
              <a:t>Full withdrawal from all courses with no financial or academic penalty</a:t>
            </a:r>
          </a:p>
          <a:p>
            <a:pPr lvl="2"/>
            <a:r>
              <a:rPr lang="en-US" dirty="0"/>
              <a:t>Student accounts (email etc.) will remain active and re-enrollment will be automatic upon request after obligation is complete</a:t>
            </a:r>
          </a:p>
          <a:p>
            <a:pPr lvl="1"/>
            <a:r>
              <a:rPr lang="en-US" dirty="0"/>
              <a:t>Military Drops (MD)</a:t>
            </a:r>
          </a:p>
          <a:p>
            <a:pPr lvl="2"/>
            <a:r>
              <a:rPr lang="en-US" dirty="0"/>
              <a:t>Used when able to continue some courses with instructor allowed accommodation</a:t>
            </a:r>
          </a:p>
          <a:p>
            <a:pPr lvl="3"/>
            <a:r>
              <a:rPr lang="en-US" dirty="0"/>
              <a:t>Complete compatible courses remotely while engaged in military service and MD the rest</a:t>
            </a:r>
          </a:p>
          <a:p>
            <a:pPr lvl="2"/>
            <a:r>
              <a:rPr lang="en-US" dirty="0"/>
              <a:t>Allows student to maintain partial schedules and avoid a break in academic pursuit</a:t>
            </a:r>
          </a:p>
          <a:p>
            <a:pPr lvl="2"/>
            <a:r>
              <a:rPr lang="en-US" dirty="0"/>
              <a:t>Must consult their college/academic unit to MD</a:t>
            </a:r>
          </a:p>
          <a:p>
            <a:pPr lvl="2"/>
            <a:r>
              <a:rPr lang="en-US" dirty="0"/>
              <a:t>Student reserve the option to request deferred grades (DF) for course they continued, and</a:t>
            </a:r>
          </a:p>
          <a:p>
            <a:pPr lvl="2"/>
            <a:r>
              <a:rPr lang="en-US" dirty="0"/>
              <a:t>Student reserve the option to MD the courses they continued until last day of class</a:t>
            </a:r>
          </a:p>
          <a:p>
            <a:pPr lvl="2"/>
            <a:r>
              <a:rPr lang="en-US" dirty="0"/>
              <a:t>MD has with no financial or academic penalty</a:t>
            </a:r>
          </a:p>
          <a:p>
            <a:pPr marL="914400" lvl="2" indent="0">
              <a:buNone/>
            </a:pPr>
            <a:endParaRPr lang="en-US" dirty="0"/>
          </a:p>
          <a:p>
            <a:pPr lvl="1"/>
            <a:endParaRPr lang="en-US" dirty="0"/>
          </a:p>
          <a:p>
            <a:pPr lvl="1"/>
            <a:endParaRPr lang="en-US" dirty="0"/>
          </a:p>
        </p:txBody>
      </p:sp>
      <p:sp>
        <p:nvSpPr>
          <p:cNvPr id="7" name="Date Placeholder 6">
            <a:extLst>
              <a:ext uri="{FF2B5EF4-FFF2-40B4-BE49-F238E27FC236}">
                <a16:creationId xmlns:a16="http://schemas.microsoft.com/office/drawing/2014/main" id="{281EC8E6-318B-082E-81BF-45CEA47EA7EE}"/>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C64BE3E9-305F-20B2-3276-C0D15BF09542}"/>
              </a:ext>
            </a:extLst>
          </p:cNvPr>
          <p:cNvSpPr>
            <a:spLocks noGrp="1"/>
          </p:cNvSpPr>
          <p:nvPr>
            <p:ph type="sldNum" sz="quarter" idx="12"/>
          </p:nvPr>
        </p:nvSpPr>
        <p:spPr/>
        <p:txBody>
          <a:bodyPr/>
          <a:lstStyle/>
          <a:p>
            <a:fld id="{201B6C20-C78C-494C-89AA-D25EEBE90C77}" type="slidenum">
              <a:rPr lang="en-US" smtClean="0"/>
              <a:pPr/>
              <a:t>17</a:t>
            </a:fld>
            <a:endParaRPr lang="en-US"/>
          </a:p>
        </p:txBody>
      </p:sp>
      <p:sp>
        <p:nvSpPr>
          <p:cNvPr id="6" name="Footer Placeholder 5">
            <a:extLst>
              <a:ext uri="{FF2B5EF4-FFF2-40B4-BE49-F238E27FC236}">
                <a16:creationId xmlns:a16="http://schemas.microsoft.com/office/drawing/2014/main" id="{B763F956-160F-F487-E1BB-E95BF93EFCF7}"/>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6187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509CC-7635-D7B9-85CB-FE71CFA9D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54918-2EB6-AD8E-5238-E79EF7220EB9}"/>
              </a:ext>
            </a:extLst>
          </p:cNvPr>
          <p:cNvSpPr>
            <a:spLocks noGrp="1"/>
          </p:cNvSpPr>
          <p:nvPr>
            <p:ph type="title"/>
          </p:nvPr>
        </p:nvSpPr>
        <p:spPr>
          <a:xfrm>
            <a:off x="838200" y="-17872"/>
            <a:ext cx="10515600" cy="1325563"/>
          </a:xfrm>
        </p:spPr>
        <p:txBody>
          <a:bodyPr>
            <a:normAutofit/>
          </a:bodyPr>
          <a:lstStyle/>
          <a:p>
            <a:r>
              <a:rPr lang="en-US" sz="4400" dirty="0"/>
              <a:t>The Process</a:t>
            </a:r>
            <a:br>
              <a:rPr lang="en-US" dirty="0"/>
            </a:br>
            <a:r>
              <a:rPr lang="en-US" sz="2800" i="1" dirty="0"/>
              <a:t>(Accommodations and Military Drops/Withdrawals/LOA)</a:t>
            </a:r>
          </a:p>
        </p:txBody>
      </p:sp>
      <p:sp>
        <p:nvSpPr>
          <p:cNvPr id="3" name="Content Placeholder 2">
            <a:extLst>
              <a:ext uri="{FF2B5EF4-FFF2-40B4-BE49-F238E27FC236}">
                <a16:creationId xmlns:a16="http://schemas.microsoft.com/office/drawing/2014/main" id="{11F89529-7A44-DFD9-5A95-5C55DA2D3A74}"/>
              </a:ext>
            </a:extLst>
          </p:cNvPr>
          <p:cNvSpPr>
            <a:spLocks noGrp="1"/>
          </p:cNvSpPr>
          <p:nvPr>
            <p:ph idx="1"/>
          </p:nvPr>
        </p:nvSpPr>
        <p:spPr>
          <a:xfrm>
            <a:off x="695104" y="1483995"/>
            <a:ext cx="7092372" cy="4633812"/>
          </a:xfrm>
        </p:spPr>
        <p:txBody>
          <a:bodyPr>
            <a:normAutofit fontScale="92500" lnSpcReduction="10000"/>
          </a:bodyPr>
          <a:lstStyle/>
          <a:p>
            <a:pPr marL="0" indent="0">
              <a:buNone/>
            </a:pPr>
            <a:r>
              <a:rPr lang="en-US" dirty="0">
                <a:hlinkClick r:id="rId3"/>
              </a:rPr>
              <a:t>https://www.registrar.psu.edu/enrollment/leaving/military-leave-absence-withdrawal-drop.cfm</a:t>
            </a:r>
            <a:r>
              <a:rPr lang="en-US" dirty="0"/>
              <a:t> </a:t>
            </a:r>
          </a:p>
          <a:p>
            <a:r>
              <a:rPr lang="en-US" dirty="0"/>
              <a:t>Through Registrar Office</a:t>
            </a:r>
          </a:p>
          <a:p>
            <a:pPr lvl="1"/>
            <a:r>
              <a:rPr lang="en-US" dirty="0">
                <a:hlinkClick r:id="rId4"/>
              </a:rPr>
              <a:t>Military Withdrawal</a:t>
            </a:r>
            <a:endParaRPr lang="en-US" dirty="0"/>
          </a:p>
          <a:p>
            <a:pPr lvl="1"/>
            <a:r>
              <a:rPr lang="en-US" dirty="0">
                <a:hlinkClick r:id="rId5"/>
              </a:rPr>
              <a:t>Military Leave of Absence</a:t>
            </a:r>
            <a:endParaRPr lang="en-US" dirty="0"/>
          </a:p>
          <a:p>
            <a:pPr lvl="1"/>
            <a:r>
              <a:rPr lang="en-US" dirty="0">
                <a:hlinkClick r:id="rId6"/>
              </a:rPr>
              <a:t>Military Drop</a:t>
            </a:r>
            <a:endParaRPr lang="en-US" dirty="0"/>
          </a:p>
          <a:p>
            <a:r>
              <a:rPr lang="en-US" dirty="0"/>
              <a:t>Fill in the “Comments” section with details!!! </a:t>
            </a:r>
          </a:p>
          <a:p>
            <a:pPr lvl="1"/>
            <a:r>
              <a:rPr lang="en-US" dirty="0"/>
              <a:t>Reason you are requesting action</a:t>
            </a:r>
          </a:p>
          <a:p>
            <a:pPr lvl="1"/>
            <a:r>
              <a:rPr lang="en-US" dirty="0"/>
              <a:t>Military obligation dates</a:t>
            </a:r>
          </a:p>
          <a:p>
            <a:pPr lvl="1"/>
            <a:r>
              <a:rPr lang="en-US" dirty="0"/>
              <a:t>Impact the obligation has on your ability to continue academic progress, complete semester, or complete course</a:t>
            </a:r>
          </a:p>
          <a:p>
            <a:pPr lvl="1"/>
            <a:r>
              <a:rPr lang="en-US" dirty="0"/>
              <a:t>Helps expedite your request!</a:t>
            </a:r>
          </a:p>
          <a:p>
            <a:endParaRPr lang="en-US" dirty="0"/>
          </a:p>
        </p:txBody>
      </p:sp>
      <p:sp>
        <p:nvSpPr>
          <p:cNvPr id="7" name="Date Placeholder 6">
            <a:extLst>
              <a:ext uri="{FF2B5EF4-FFF2-40B4-BE49-F238E27FC236}">
                <a16:creationId xmlns:a16="http://schemas.microsoft.com/office/drawing/2014/main" id="{ED54FAD9-E510-4428-3A40-4A1C5EA54876}"/>
              </a:ext>
            </a:extLst>
          </p:cNvPr>
          <p:cNvSpPr>
            <a:spLocks noGrp="1"/>
          </p:cNvSpPr>
          <p:nvPr>
            <p:ph type="dt" sz="half" idx="10"/>
          </p:nvPr>
        </p:nvSpPr>
        <p:spPr/>
        <p:txBody>
          <a:bodyPr/>
          <a:lstStyle/>
          <a:p>
            <a:r>
              <a:rPr lang="en-US" dirty="0"/>
              <a:t>Deployment 101 Faculty &amp; Staff</a:t>
            </a:r>
          </a:p>
        </p:txBody>
      </p:sp>
      <p:sp>
        <p:nvSpPr>
          <p:cNvPr id="8" name="Slide Number Placeholder 7">
            <a:extLst>
              <a:ext uri="{FF2B5EF4-FFF2-40B4-BE49-F238E27FC236}">
                <a16:creationId xmlns:a16="http://schemas.microsoft.com/office/drawing/2014/main" id="{F0766165-60BD-41C5-2C79-9393123F378C}"/>
              </a:ext>
            </a:extLst>
          </p:cNvPr>
          <p:cNvSpPr>
            <a:spLocks noGrp="1"/>
          </p:cNvSpPr>
          <p:nvPr>
            <p:ph type="sldNum" sz="quarter" idx="12"/>
          </p:nvPr>
        </p:nvSpPr>
        <p:spPr/>
        <p:txBody>
          <a:bodyPr/>
          <a:lstStyle/>
          <a:p>
            <a:fld id="{201B6C20-C78C-494C-89AA-D25EEBE90C77}" type="slidenum">
              <a:rPr lang="en-US" smtClean="0"/>
              <a:pPr/>
              <a:t>18</a:t>
            </a:fld>
            <a:endParaRPr lang="en-US" dirty="0"/>
          </a:p>
        </p:txBody>
      </p:sp>
      <p:sp>
        <p:nvSpPr>
          <p:cNvPr id="4" name="Footer Placeholder 3">
            <a:extLst>
              <a:ext uri="{FF2B5EF4-FFF2-40B4-BE49-F238E27FC236}">
                <a16:creationId xmlns:a16="http://schemas.microsoft.com/office/drawing/2014/main" id="{FF776DC0-E749-F901-465A-F46C46598082}"/>
              </a:ext>
            </a:extLst>
          </p:cNvPr>
          <p:cNvSpPr>
            <a:spLocks noGrp="1"/>
          </p:cNvSpPr>
          <p:nvPr>
            <p:ph type="ftr" sz="quarter" idx="11"/>
          </p:nvPr>
        </p:nvSpPr>
        <p:spPr/>
        <p:txBody>
          <a:bodyPr/>
          <a:lstStyle/>
          <a:p>
            <a:r>
              <a:rPr lang="en-US"/>
              <a:t>Serving Those Who Served</a:t>
            </a:r>
            <a:endParaRPr lang="en-US" dirty="0"/>
          </a:p>
        </p:txBody>
      </p:sp>
      <p:pic>
        <p:nvPicPr>
          <p:cNvPr id="11" name="Picture 10" descr="Military Withdrawal Form.&#10;&#10;">
            <a:extLst>
              <a:ext uri="{FF2B5EF4-FFF2-40B4-BE49-F238E27FC236}">
                <a16:creationId xmlns:a16="http://schemas.microsoft.com/office/drawing/2014/main" id="{AD3F5660-0330-8FB4-8FBA-786CE1EFF866}"/>
              </a:ext>
            </a:extLst>
          </p:cNvPr>
          <p:cNvPicPr>
            <a:picLocks noChangeAspect="1"/>
          </p:cNvPicPr>
          <p:nvPr/>
        </p:nvPicPr>
        <p:blipFill>
          <a:blip r:embed="rId7"/>
          <a:stretch>
            <a:fillRect/>
          </a:stretch>
        </p:blipFill>
        <p:spPr>
          <a:xfrm>
            <a:off x="7773485" y="1254527"/>
            <a:ext cx="2526878" cy="4823088"/>
          </a:xfrm>
          <a:prstGeom prst="rect">
            <a:avLst/>
          </a:prstGeom>
          <a:ln w="28575">
            <a:solidFill>
              <a:schemeClr val="tx1"/>
            </a:solidFill>
          </a:ln>
        </p:spPr>
      </p:pic>
      <p:pic>
        <p:nvPicPr>
          <p:cNvPr id="13" name="Picture 12" descr="Military Leave of Absence Form.&#10;&#10;">
            <a:extLst>
              <a:ext uri="{FF2B5EF4-FFF2-40B4-BE49-F238E27FC236}">
                <a16:creationId xmlns:a16="http://schemas.microsoft.com/office/drawing/2014/main" id="{C178E646-32CC-B934-D12D-A83A7F8B3910}"/>
              </a:ext>
            </a:extLst>
          </p:cNvPr>
          <p:cNvPicPr>
            <a:picLocks noChangeAspect="1"/>
          </p:cNvPicPr>
          <p:nvPr/>
        </p:nvPicPr>
        <p:blipFill>
          <a:blip r:embed="rId8"/>
          <a:stretch>
            <a:fillRect/>
          </a:stretch>
        </p:blipFill>
        <p:spPr>
          <a:xfrm>
            <a:off x="8676204" y="1351445"/>
            <a:ext cx="2526878" cy="4823088"/>
          </a:xfrm>
          <a:prstGeom prst="rect">
            <a:avLst/>
          </a:prstGeom>
          <a:ln w="28575">
            <a:solidFill>
              <a:schemeClr val="tx1"/>
            </a:solidFill>
          </a:ln>
        </p:spPr>
      </p:pic>
      <p:pic>
        <p:nvPicPr>
          <p:cNvPr id="15" name="Picture 14" descr="Military Registration Drop Form.&#10;">
            <a:extLst>
              <a:ext uri="{FF2B5EF4-FFF2-40B4-BE49-F238E27FC236}">
                <a16:creationId xmlns:a16="http://schemas.microsoft.com/office/drawing/2014/main" id="{925A2BEE-7DA6-8987-8A38-7EFFEE384AED}"/>
              </a:ext>
            </a:extLst>
          </p:cNvPr>
          <p:cNvPicPr>
            <a:picLocks noChangeAspect="1"/>
          </p:cNvPicPr>
          <p:nvPr/>
        </p:nvPicPr>
        <p:blipFill>
          <a:blip r:embed="rId9"/>
          <a:stretch>
            <a:fillRect/>
          </a:stretch>
        </p:blipFill>
        <p:spPr>
          <a:xfrm>
            <a:off x="9665122" y="1435391"/>
            <a:ext cx="2440679" cy="4823088"/>
          </a:xfrm>
          <a:prstGeom prst="rect">
            <a:avLst/>
          </a:prstGeom>
          <a:ln w="28575">
            <a:solidFill>
              <a:schemeClr val="tx1"/>
            </a:solidFill>
          </a:ln>
        </p:spPr>
      </p:pic>
    </p:spTree>
    <p:extLst>
      <p:ext uri="{BB962C8B-B14F-4D97-AF65-F5344CB8AC3E}">
        <p14:creationId xmlns:p14="http://schemas.microsoft.com/office/powerpoint/2010/main" val="41766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D9561-A855-4DBF-C414-231F3DA3F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2B07A-0EED-4B41-715F-8B27300F14D6}"/>
              </a:ext>
            </a:extLst>
          </p:cNvPr>
          <p:cNvSpPr>
            <a:spLocks noGrp="1"/>
          </p:cNvSpPr>
          <p:nvPr>
            <p:ph type="title"/>
          </p:nvPr>
        </p:nvSpPr>
        <p:spPr>
          <a:xfrm>
            <a:off x="838200" y="-17872"/>
            <a:ext cx="10515600" cy="1325563"/>
          </a:xfrm>
        </p:spPr>
        <p:txBody>
          <a:bodyPr>
            <a:normAutofit/>
          </a:bodyPr>
          <a:lstStyle/>
          <a:p>
            <a:r>
              <a:rPr lang="en-US" sz="4400" dirty="0"/>
              <a:t>Impact on Military and VA Benefits</a:t>
            </a:r>
            <a:br>
              <a:rPr lang="en-US" sz="4400" dirty="0"/>
            </a:br>
            <a:r>
              <a:rPr lang="en-US" sz="2800" i="1" dirty="0"/>
              <a:t>(Federal Tuition Assistance)</a:t>
            </a:r>
          </a:p>
        </p:txBody>
      </p:sp>
      <p:sp>
        <p:nvSpPr>
          <p:cNvPr id="3" name="Content Placeholder 2">
            <a:extLst>
              <a:ext uri="{FF2B5EF4-FFF2-40B4-BE49-F238E27FC236}">
                <a16:creationId xmlns:a16="http://schemas.microsoft.com/office/drawing/2014/main" id="{A0B0F5C8-AC73-B029-C908-2549B6DC602A}"/>
              </a:ext>
            </a:extLst>
          </p:cNvPr>
          <p:cNvSpPr>
            <a:spLocks noGrp="1"/>
          </p:cNvSpPr>
          <p:nvPr>
            <p:ph idx="1"/>
          </p:nvPr>
        </p:nvSpPr>
        <p:spPr>
          <a:xfrm>
            <a:off x="805632" y="1483995"/>
            <a:ext cx="9785428" cy="4351338"/>
          </a:xfrm>
        </p:spPr>
        <p:txBody>
          <a:bodyPr>
            <a:normAutofit/>
          </a:bodyPr>
          <a:lstStyle/>
          <a:p>
            <a:pPr marL="0" indent="0" algn="ctr">
              <a:buNone/>
            </a:pPr>
            <a:endParaRPr lang="en-US" sz="3600" b="1" dirty="0"/>
          </a:p>
          <a:p>
            <a:pPr marL="0" indent="0" algn="ctr">
              <a:buNone/>
            </a:pPr>
            <a:r>
              <a:rPr lang="en-US" sz="3600" b="1" dirty="0"/>
              <a:t>Students using Federal Tuition Assistance (FTA)</a:t>
            </a:r>
          </a:p>
          <a:p>
            <a:r>
              <a:rPr lang="en-US" dirty="0"/>
              <a:t>Most service branches (Army, Air Force, Navy, Marines, Space Force) allow a full or partial waiver of TA repayment. </a:t>
            </a:r>
          </a:p>
          <a:p>
            <a:pPr marL="0" indent="0" algn="ctr">
              <a:buNone/>
            </a:pPr>
            <a:endParaRPr lang="en-US" dirty="0"/>
          </a:p>
          <a:p>
            <a:pPr marL="0" indent="0" algn="ctr">
              <a:buNone/>
            </a:pPr>
            <a:r>
              <a:rPr lang="en-US" b="1" dirty="0"/>
              <a:t>Questions about FTA?  Contact Veterans Affairs and Services (</a:t>
            </a:r>
            <a:r>
              <a:rPr lang="en-US" b="1" dirty="0">
                <a:hlinkClick r:id="rId3"/>
              </a:rPr>
              <a:t>sdvas@psu.edu</a:t>
            </a:r>
            <a:r>
              <a:rPr lang="en-US" b="1" dirty="0"/>
              <a:t>)</a:t>
            </a:r>
          </a:p>
          <a:p>
            <a:pPr marL="0" indent="0">
              <a:buNone/>
            </a:pPr>
            <a:r>
              <a:rPr lang="en-US" dirty="0"/>
              <a:t>	</a:t>
            </a:r>
          </a:p>
        </p:txBody>
      </p:sp>
      <p:sp>
        <p:nvSpPr>
          <p:cNvPr id="7" name="Date Placeholder 6">
            <a:extLst>
              <a:ext uri="{FF2B5EF4-FFF2-40B4-BE49-F238E27FC236}">
                <a16:creationId xmlns:a16="http://schemas.microsoft.com/office/drawing/2014/main" id="{859DE40C-38AC-9D23-BEE4-6799900EA0EA}"/>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496CEEBA-052B-2F06-E008-5E8A8288F21F}"/>
              </a:ext>
            </a:extLst>
          </p:cNvPr>
          <p:cNvSpPr>
            <a:spLocks noGrp="1"/>
          </p:cNvSpPr>
          <p:nvPr>
            <p:ph type="sldNum" sz="quarter" idx="12"/>
          </p:nvPr>
        </p:nvSpPr>
        <p:spPr/>
        <p:txBody>
          <a:bodyPr/>
          <a:lstStyle/>
          <a:p>
            <a:fld id="{201B6C20-C78C-494C-89AA-D25EEBE90C77}" type="slidenum">
              <a:rPr lang="en-US" smtClean="0"/>
              <a:pPr/>
              <a:t>19</a:t>
            </a:fld>
            <a:endParaRPr lang="en-US"/>
          </a:p>
        </p:txBody>
      </p:sp>
      <p:sp>
        <p:nvSpPr>
          <p:cNvPr id="6" name="Footer Placeholder 5">
            <a:extLst>
              <a:ext uri="{FF2B5EF4-FFF2-40B4-BE49-F238E27FC236}">
                <a16:creationId xmlns:a16="http://schemas.microsoft.com/office/drawing/2014/main" id="{1384896B-260A-E20D-21A1-C01A9EE69234}"/>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294012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40242" y="254509"/>
            <a:ext cx="11493795" cy="26387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7200" b="1" dirty="0">
                <a:latin typeface="Franklin Gothic Book" panose="020B0503020102020204" pitchFamily="34" charset="0"/>
              </a:rPr>
              <a:t>Military Deployment 101</a:t>
            </a:r>
          </a:p>
          <a:p>
            <a:endParaRPr lang="en-US" sz="1200" i="1" dirty="0">
              <a:latin typeface="Franklin Gothic Book" panose="020B0503020102020204" pitchFamily="34" charset="0"/>
            </a:endParaRPr>
          </a:p>
          <a:p>
            <a:pPr>
              <a:lnSpc>
                <a:spcPct val="110000"/>
              </a:lnSpc>
            </a:pPr>
            <a:r>
              <a:rPr lang="en-US" sz="3200" i="1" dirty="0">
                <a:solidFill>
                  <a:srgbClr val="1E437A"/>
                </a:solidFill>
                <a:latin typeface="Franklin Gothic Book" panose="020B0503020102020204" pitchFamily="34" charset="0"/>
              </a:rPr>
              <a:t>Military Obligations and Penn State Policies &amp; Guidance</a:t>
            </a:r>
          </a:p>
          <a:p>
            <a:pPr>
              <a:lnSpc>
                <a:spcPct val="110000"/>
              </a:lnSpc>
            </a:pPr>
            <a:r>
              <a:rPr lang="en-US" sz="2400" i="1" dirty="0">
                <a:solidFill>
                  <a:srgbClr val="1E437A"/>
                </a:solidFill>
                <a:latin typeface="Franklin Gothic Book" panose="020B0503020102020204" pitchFamily="34" charset="0"/>
              </a:rPr>
              <a:t>Faculty and Staff</a:t>
            </a:r>
          </a:p>
          <a:p>
            <a:endParaRPr lang="en-US" sz="1400" i="1" dirty="0">
              <a:latin typeface="Franklin Gothic Book" panose="020B0503020102020204" pitchFamily="34" charset="0"/>
            </a:endParaRPr>
          </a:p>
        </p:txBody>
      </p:sp>
      <p:sp>
        <p:nvSpPr>
          <p:cNvPr id="3" name="Date Placeholder 2">
            <a:extLst>
              <a:ext uri="{FF2B5EF4-FFF2-40B4-BE49-F238E27FC236}">
                <a16:creationId xmlns:a16="http://schemas.microsoft.com/office/drawing/2014/main" id="{93A48B15-96D2-5F1F-BE6F-877146C1BF31}"/>
              </a:ext>
            </a:extLst>
          </p:cNvPr>
          <p:cNvSpPr>
            <a:spLocks noGrp="1"/>
          </p:cNvSpPr>
          <p:nvPr>
            <p:ph type="dt" sz="half" idx="10"/>
          </p:nvPr>
        </p:nvSpPr>
        <p:spPr/>
        <p:txBody>
          <a:bodyPr/>
          <a:lstStyle/>
          <a:p>
            <a:r>
              <a:rPr lang="en-US"/>
              <a:t>Deployment 101 Faculty &amp; Staff</a:t>
            </a:r>
            <a:endParaRPr lang="en-US" dirty="0"/>
          </a:p>
        </p:txBody>
      </p:sp>
      <p:sp>
        <p:nvSpPr>
          <p:cNvPr id="7" name="Slide Number Placeholder 6">
            <a:extLst>
              <a:ext uri="{FF2B5EF4-FFF2-40B4-BE49-F238E27FC236}">
                <a16:creationId xmlns:a16="http://schemas.microsoft.com/office/drawing/2014/main" id="{43C8917E-875E-497E-2A92-F1BCE40A52B2}"/>
              </a:ext>
            </a:extLst>
          </p:cNvPr>
          <p:cNvSpPr>
            <a:spLocks noGrp="1"/>
          </p:cNvSpPr>
          <p:nvPr>
            <p:ph type="sldNum" sz="quarter" idx="12"/>
          </p:nvPr>
        </p:nvSpPr>
        <p:spPr/>
        <p:txBody>
          <a:bodyPr/>
          <a:lstStyle/>
          <a:p>
            <a:fld id="{201B6C20-C78C-494C-89AA-D25EEBE90C77}" type="slidenum">
              <a:rPr lang="en-US" smtClean="0"/>
              <a:pPr/>
              <a:t>2</a:t>
            </a:fld>
            <a:endParaRPr lang="en-US"/>
          </a:p>
        </p:txBody>
      </p:sp>
      <p:sp>
        <p:nvSpPr>
          <p:cNvPr id="4" name="Subtitle 2">
            <a:extLst>
              <a:ext uri="{FF2B5EF4-FFF2-40B4-BE49-F238E27FC236}">
                <a16:creationId xmlns:a16="http://schemas.microsoft.com/office/drawing/2014/main" id="{36A6AB76-A489-7C3B-513E-9A7040C2CB9D}"/>
              </a:ext>
            </a:extLst>
          </p:cNvPr>
          <p:cNvSpPr>
            <a:spLocks noGrp="1"/>
          </p:cNvSpPr>
          <p:nvPr>
            <p:ph type="subTitle" idx="1"/>
          </p:nvPr>
        </p:nvSpPr>
        <p:spPr>
          <a:xfrm>
            <a:off x="9420904" y="5113538"/>
            <a:ext cx="2588217" cy="1173221"/>
          </a:xfrm>
        </p:spPr>
        <p:txBody>
          <a:bodyPr>
            <a:noAutofit/>
          </a:bodyPr>
          <a:lstStyle/>
          <a:p>
            <a:pPr algn="l">
              <a:lnSpc>
                <a:spcPct val="100000"/>
              </a:lnSpc>
              <a:spcBef>
                <a:spcPts val="0"/>
              </a:spcBef>
            </a:pPr>
            <a:r>
              <a:rPr lang="en-US" sz="1800" dirty="0">
                <a:latin typeface="Franklin Gothic Book" panose="020B0503020102020204" pitchFamily="34" charset="0"/>
              </a:rPr>
              <a:t>Renée Thornton-Roop</a:t>
            </a:r>
          </a:p>
          <a:p>
            <a:pPr algn="l">
              <a:lnSpc>
                <a:spcPct val="100000"/>
              </a:lnSpc>
              <a:spcBef>
                <a:spcPts val="0"/>
              </a:spcBef>
            </a:pPr>
            <a:r>
              <a:rPr lang="en-US" sz="1800" dirty="0">
                <a:latin typeface="Franklin Gothic Book" panose="020B0503020102020204" pitchFamily="34" charset="0"/>
              </a:rPr>
              <a:t>Eugene McFeely</a:t>
            </a:r>
          </a:p>
          <a:p>
            <a:pPr algn="l">
              <a:lnSpc>
                <a:spcPct val="100000"/>
              </a:lnSpc>
              <a:spcBef>
                <a:spcPts val="0"/>
              </a:spcBef>
            </a:pPr>
            <a:r>
              <a:rPr lang="en-US" sz="1800" dirty="0">
                <a:latin typeface="Franklin Gothic Book" panose="020B0503020102020204" pitchFamily="34" charset="0"/>
              </a:rPr>
              <a:t>Steve Dolphin</a:t>
            </a:r>
          </a:p>
        </p:txBody>
      </p:sp>
      <p:sp>
        <p:nvSpPr>
          <p:cNvPr id="6" name="Footer Placeholder 5">
            <a:extLst>
              <a:ext uri="{FF2B5EF4-FFF2-40B4-BE49-F238E27FC236}">
                <a16:creationId xmlns:a16="http://schemas.microsoft.com/office/drawing/2014/main" id="{A90E6B2B-5165-5040-CDF5-5EDFE5BBC020}"/>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3679075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14AFB-D9B4-B9AC-690A-06BB3B492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8B87F-FA18-17CC-447B-B7DC58EA3E0E}"/>
              </a:ext>
            </a:extLst>
          </p:cNvPr>
          <p:cNvSpPr>
            <a:spLocks noGrp="1"/>
          </p:cNvSpPr>
          <p:nvPr>
            <p:ph type="title"/>
          </p:nvPr>
        </p:nvSpPr>
        <p:spPr>
          <a:xfrm>
            <a:off x="838200" y="-17872"/>
            <a:ext cx="10515600" cy="1325563"/>
          </a:xfrm>
        </p:spPr>
        <p:txBody>
          <a:bodyPr>
            <a:normAutofit/>
          </a:bodyPr>
          <a:lstStyle/>
          <a:p>
            <a:r>
              <a:rPr lang="en-US" sz="4400" dirty="0"/>
              <a:t>Impact on Military and VA Benefits</a:t>
            </a:r>
            <a:br>
              <a:rPr lang="en-US" sz="4400" dirty="0"/>
            </a:br>
            <a:r>
              <a:rPr lang="en-US" sz="2800" i="1" dirty="0"/>
              <a:t>(Pennsylvania Educational Assistance Program)</a:t>
            </a:r>
          </a:p>
        </p:txBody>
      </p:sp>
      <p:sp>
        <p:nvSpPr>
          <p:cNvPr id="3" name="Content Placeholder 2">
            <a:extLst>
              <a:ext uri="{FF2B5EF4-FFF2-40B4-BE49-F238E27FC236}">
                <a16:creationId xmlns:a16="http://schemas.microsoft.com/office/drawing/2014/main" id="{7497FC67-1787-02FC-8499-F6BA304C4770}"/>
              </a:ext>
            </a:extLst>
          </p:cNvPr>
          <p:cNvSpPr>
            <a:spLocks noGrp="1"/>
          </p:cNvSpPr>
          <p:nvPr>
            <p:ph idx="1"/>
          </p:nvPr>
        </p:nvSpPr>
        <p:spPr>
          <a:xfrm>
            <a:off x="805632" y="1483995"/>
            <a:ext cx="9785428" cy="4351338"/>
          </a:xfrm>
        </p:spPr>
        <p:txBody>
          <a:bodyPr>
            <a:normAutofit/>
          </a:bodyPr>
          <a:lstStyle/>
          <a:p>
            <a:pPr marL="0" indent="0" algn="ctr">
              <a:buNone/>
            </a:pPr>
            <a:endParaRPr lang="en-US" sz="3600" b="1" dirty="0"/>
          </a:p>
          <a:p>
            <a:pPr marL="0" indent="0" algn="ctr">
              <a:buNone/>
            </a:pPr>
            <a:endParaRPr lang="en-US" dirty="0"/>
          </a:p>
        </p:txBody>
      </p:sp>
      <p:sp>
        <p:nvSpPr>
          <p:cNvPr id="7" name="Date Placeholder 6">
            <a:extLst>
              <a:ext uri="{FF2B5EF4-FFF2-40B4-BE49-F238E27FC236}">
                <a16:creationId xmlns:a16="http://schemas.microsoft.com/office/drawing/2014/main" id="{68F391EA-19C9-6131-4466-4AB37B051F08}"/>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E6FF08E2-6B34-DE81-D5CF-78D5FB9114F4}"/>
              </a:ext>
            </a:extLst>
          </p:cNvPr>
          <p:cNvSpPr>
            <a:spLocks noGrp="1"/>
          </p:cNvSpPr>
          <p:nvPr>
            <p:ph type="sldNum" sz="quarter" idx="12"/>
          </p:nvPr>
        </p:nvSpPr>
        <p:spPr/>
        <p:txBody>
          <a:bodyPr/>
          <a:lstStyle/>
          <a:p>
            <a:fld id="{201B6C20-C78C-494C-89AA-D25EEBE90C77}" type="slidenum">
              <a:rPr lang="en-US" smtClean="0"/>
              <a:pPr/>
              <a:t>20</a:t>
            </a:fld>
            <a:endParaRPr lang="en-US"/>
          </a:p>
        </p:txBody>
      </p:sp>
      <p:sp>
        <p:nvSpPr>
          <p:cNvPr id="6" name="Footer Placeholder 5">
            <a:extLst>
              <a:ext uri="{FF2B5EF4-FFF2-40B4-BE49-F238E27FC236}">
                <a16:creationId xmlns:a16="http://schemas.microsoft.com/office/drawing/2014/main" id="{2E10F46E-8FC3-B303-0CBF-3CC4B32519B8}"/>
              </a:ext>
            </a:extLst>
          </p:cNvPr>
          <p:cNvSpPr>
            <a:spLocks noGrp="1"/>
          </p:cNvSpPr>
          <p:nvPr>
            <p:ph type="ftr" sz="quarter" idx="11"/>
          </p:nvPr>
        </p:nvSpPr>
        <p:spPr/>
        <p:txBody>
          <a:bodyPr/>
          <a:lstStyle/>
          <a:p>
            <a:r>
              <a:rPr lang="en-US"/>
              <a:t>Serving Those Who Served</a:t>
            </a:r>
            <a:endParaRPr lang="en-US" dirty="0"/>
          </a:p>
        </p:txBody>
      </p:sp>
      <p:sp>
        <p:nvSpPr>
          <p:cNvPr id="5" name="TextBox 4">
            <a:extLst>
              <a:ext uri="{FF2B5EF4-FFF2-40B4-BE49-F238E27FC236}">
                <a16:creationId xmlns:a16="http://schemas.microsoft.com/office/drawing/2014/main" id="{D0A69B66-DD27-7B57-BB34-538DDE27C2C1}"/>
              </a:ext>
            </a:extLst>
          </p:cNvPr>
          <p:cNvSpPr txBox="1"/>
          <p:nvPr/>
        </p:nvSpPr>
        <p:spPr>
          <a:xfrm>
            <a:off x="1258432" y="1720375"/>
            <a:ext cx="9650994" cy="4308872"/>
          </a:xfrm>
          <a:prstGeom prst="rect">
            <a:avLst/>
          </a:prstGeom>
          <a:noFill/>
        </p:spPr>
        <p:txBody>
          <a:bodyPr wrap="square">
            <a:spAutoFit/>
          </a:bodyPr>
          <a:lstStyle/>
          <a:p>
            <a:pPr marL="0" indent="0" algn="ctr">
              <a:buNone/>
            </a:pPr>
            <a:r>
              <a:rPr lang="en-US" sz="3600" b="1" dirty="0">
                <a:latin typeface="Franklin Gothic Book" panose="020B0503020102020204" pitchFamily="34" charset="0"/>
              </a:rPr>
              <a:t>For PA National Guard students using the Educational Assistance Program benefits (EAP), their benefits are protected.    </a:t>
            </a:r>
          </a:p>
          <a:p>
            <a:pPr marL="0" indent="0">
              <a:buNone/>
            </a:pPr>
            <a:r>
              <a:rPr lang="en-US" sz="3600" dirty="0">
                <a:latin typeface="Franklin Gothic Book" panose="020B0503020102020204" pitchFamily="34" charset="0"/>
              </a:rPr>
              <a:t> </a:t>
            </a:r>
          </a:p>
          <a:p>
            <a:pPr marL="0" indent="0" algn="ctr">
              <a:buNone/>
            </a:pPr>
            <a:endParaRPr lang="en-US" dirty="0"/>
          </a:p>
          <a:p>
            <a:pPr marL="0" indent="0" algn="ctr">
              <a:buNone/>
            </a:pPr>
            <a:r>
              <a:rPr lang="en-US" sz="2800" b="1" dirty="0">
                <a:latin typeface="Franklin Gothic Book" panose="020B0503020102020204" pitchFamily="34" charset="0"/>
              </a:rPr>
              <a:t>Students with questions about EAP should contact their assigned unit or the PA National Guard Education Services Office: </a:t>
            </a:r>
            <a:r>
              <a:rPr lang="en-US" sz="2800" u="sng" dirty="0">
                <a:latin typeface="Franklin Gothic Book" panose="020B0503020102020204" pitchFamily="34" charset="0"/>
                <a:hlinkClick r:id="rId3"/>
              </a:rPr>
              <a:t>https://www.pa.ng.mil/education/Education-Assistance-Program/</a:t>
            </a:r>
            <a:r>
              <a:rPr lang="en-US" sz="2800" b="1" dirty="0">
                <a:latin typeface="Franklin Gothic Book" panose="020B0503020102020204" pitchFamily="34" charset="0"/>
              </a:rPr>
              <a:t> </a:t>
            </a:r>
            <a:endParaRPr lang="en-US" sz="2800" dirty="0">
              <a:latin typeface="Franklin Gothic Book" panose="020B0503020102020204" pitchFamily="34" charset="0"/>
            </a:endParaRPr>
          </a:p>
        </p:txBody>
      </p:sp>
    </p:spTree>
    <p:extLst>
      <p:ext uri="{BB962C8B-B14F-4D97-AF65-F5344CB8AC3E}">
        <p14:creationId xmlns:p14="http://schemas.microsoft.com/office/powerpoint/2010/main" val="286465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15A91-A847-AD02-6D3A-42D313E88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A5673-A1E5-324B-9BFA-DB74255167C3}"/>
              </a:ext>
            </a:extLst>
          </p:cNvPr>
          <p:cNvSpPr>
            <a:spLocks noGrp="1"/>
          </p:cNvSpPr>
          <p:nvPr>
            <p:ph type="title"/>
          </p:nvPr>
        </p:nvSpPr>
        <p:spPr>
          <a:xfrm>
            <a:off x="838200" y="-17872"/>
            <a:ext cx="10515600" cy="1325563"/>
          </a:xfrm>
        </p:spPr>
        <p:txBody>
          <a:bodyPr>
            <a:normAutofit/>
          </a:bodyPr>
          <a:lstStyle/>
          <a:p>
            <a:r>
              <a:rPr lang="en-US" sz="4400" dirty="0"/>
              <a:t>Impact on Military and VA Benefits</a:t>
            </a:r>
            <a:br>
              <a:rPr lang="en-US" sz="4400" dirty="0"/>
            </a:br>
            <a:r>
              <a:rPr lang="en-US" sz="2800" i="1" dirty="0"/>
              <a:t>(GI Bill</a:t>
            </a:r>
            <a:r>
              <a:rPr lang="en-US" sz="2800" i="1" baseline="30000" dirty="0"/>
              <a:t>®</a:t>
            </a:r>
            <a:r>
              <a:rPr lang="en-US" sz="2800" i="1" dirty="0"/>
              <a:t>)</a:t>
            </a:r>
          </a:p>
        </p:txBody>
      </p:sp>
      <p:sp>
        <p:nvSpPr>
          <p:cNvPr id="3" name="Content Placeholder 2">
            <a:extLst>
              <a:ext uri="{FF2B5EF4-FFF2-40B4-BE49-F238E27FC236}">
                <a16:creationId xmlns:a16="http://schemas.microsoft.com/office/drawing/2014/main" id="{C617F1A0-5505-BEC3-C04F-80D9357B8506}"/>
              </a:ext>
            </a:extLst>
          </p:cNvPr>
          <p:cNvSpPr>
            <a:spLocks noGrp="1"/>
          </p:cNvSpPr>
          <p:nvPr>
            <p:ph idx="1"/>
          </p:nvPr>
        </p:nvSpPr>
        <p:spPr>
          <a:xfrm>
            <a:off x="805632" y="1483995"/>
            <a:ext cx="9785428" cy="4748854"/>
          </a:xfrm>
        </p:spPr>
        <p:txBody>
          <a:bodyPr>
            <a:normAutofit fontScale="85000" lnSpcReduction="20000"/>
          </a:bodyPr>
          <a:lstStyle/>
          <a:p>
            <a:pPr marL="0" indent="0" algn="ctr">
              <a:buNone/>
            </a:pPr>
            <a:r>
              <a:rPr lang="en-US" sz="3500" b="1" dirty="0"/>
              <a:t>Students using GI Bill</a:t>
            </a:r>
            <a:r>
              <a:rPr lang="en-US" sz="3500" b="1" baseline="30000" dirty="0"/>
              <a:t>®</a:t>
            </a:r>
            <a:r>
              <a:rPr lang="en-US" sz="3500" b="1" dirty="0"/>
              <a:t> may incur debt due to military drop/withdrawal:</a:t>
            </a:r>
          </a:p>
          <a:p>
            <a:r>
              <a:rPr lang="en-US" b="1" dirty="0"/>
              <a:t>Tuition &amp; Fees</a:t>
            </a:r>
            <a:endParaRPr lang="en-US" dirty="0"/>
          </a:p>
          <a:p>
            <a:pPr lvl="1"/>
            <a:r>
              <a:rPr lang="en-US" dirty="0"/>
              <a:t>The VA may </a:t>
            </a:r>
            <a:r>
              <a:rPr lang="en-US" b="1" dirty="0"/>
              <a:t>not create a debt for the student, but for the university</a:t>
            </a:r>
            <a:r>
              <a:rPr lang="en-US" dirty="0"/>
              <a:t>.</a:t>
            </a:r>
          </a:p>
          <a:p>
            <a:pPr lvl="1"/>
            <a:r>
              <a:rPr lang="en-US" dirty="0"/>
              <a:t>If the school refunds tuition to VA, the payment is adjusted based on last date of attendance.</a:t>
            </a:r>
          </a:p>
          <a:p>
            <a:r>
              <a:rPr lang="en-US" b="1" dirty="0"/>
              <a:t>Monthly Housing Allowance (MHA)</a:t>
            </a:r>
            <a:endParaRPr lang="en-US" dirty="0"/>
          </a:p>
          <a:p>
            <a:pPr lvl="1"/>
            <a:r>
              <a:rPr lang="en-US" dirty="0"/>
              <a:t>Paid only through the </a:t>
            </a:r>
            <a:r>
              <a:rPr lang="en-US" b="1" dirty="0"/>
              <a:t>last date of attendance</a:t>
            </a:r>
            <a:r>
              <a:rPr lang="en-US" dirty="0"/>
              <a:t>.</a:t>
            </a:r>
          </a:p>
          <a:p>
            <a:pPr lvl="1"/>
            <a:r>
              <a:rPr lang="en-US" dirty="0"/>
              <a:t>If the student was paid beyond that date, VA may create an </a:t>
            </a:r>
            <a:r>
              <a:rPr lang="en-US" b="1" dirty="0"/>
              <a:t>overpayment for MHA resulting in a debt to the student</a:t>
            </a:r>
            <a:r>
              <a:rPr lang="en-US" dirty="0"/>
              <a:t>.</a:t>
            </a:r>
          </a:p>
          <a:p>
            <a:r>
              <a:rPr lang="en-US" b="1" dirty="0"/>
              <a:t>Books &amp; Supplies Stipend</a:t>
            </a:r>
            <a:endParaRPr lang="en-US" dirty="0"/>
          </a:p>
          <a:p>
            <a:pPr lvl="1"/>
            <a:r>
              <a:rPr lang="en-US" dirty="0"/>
              <a:t>Usually </a:t>
            </a:r>
            <a:r>
              <a:rPr lang="en-US" b="1" dirty="0"/>
              <a:t>no repayment required</a:t>
            </a:r>
            <a:r>
              <a:rPr lang="en-US" dirty="0"/>
              <a:t> if withdrawal is due to qualifying active duty.</a:t>
            </a:r>
          </a:p>
          <a:p>
            <a:pPr marL="457200" lvl="1" indent="0">
              <a:buNone/>
            </a:pPr>
            <a:endParaRPr lang="en-US" dirty="0"/>
          </a:p>
          <a:p>
            <a:pPr marL="0" indent="0">
              <a:buNone/>
            </a:pPr>
            <a:endParaRPr lang="en-US" sz="1500" dirty="0"/>
          </a:p>
          <a:p>
            <a:pPr marL="0" indent="0">
              <a:buNone/>
            </a:pPr>
            <a:r>
              <a:rPr lang="en-US" sz="1500" dirty="0"/>
              <a:t>GI Bill</a:t>
            </a:r>
            <a:r>
              <a:rPr lang="en-US" sz="1500" baseline="30000" dirty="0"/>
              <a:t>®</a:t>
            </a:r>
            <a:r>
              <a:rPr lang="en-US" sz="1500" dirty="0"/>
              <a:t>” is a registered trademark of the U.S. Department of Veterans Affairs (VA).  More information about education benefits offered by VA is available at the official U.S. government website at </a:t>
            </a:r>
            <a:r>
              <a:rPr lang="en-US" sz="1500" u="sng" dirty="0">
                <a:hlinkClick r:id="rId3"/>
              </a:rPr>
              <a:t>www.benefits.va.gov/gibill</a:t>
            </a:r>
            <a:r>
              <a:rPr lang="en-US" sz="1500" dirty="0"/>
              <a:t>.</a:t>
            </a:r>
          </a:p>
        </p:txBody>
      </p:sp>
      <p:sp>
        <p:nvSpPr>
          <p:cNvPr id="7" name="Date Placeholder 6">
            <a:extLst>
              <a:ext uri="{FF2B5EF4-FFF2-40B4-BE49-F238E27FC236}">
                <a16:creationId xmlns:a16="http://schemas.microsoft.com/office/drawing/2014/main" id="{4A9435B8-709D-2825-8B0D-4B1B45CF093B}"/>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F49B8C87-83E7-AFC8-8CEE-0AFC8008CD77}"/>
              </a:ext>
            </a:extLst>
          </p:cNvPr>
          <p:cNvSpPr>
            <a:spLocks noGrp="1"/>
          </p:cNvSpPr>
          <p:nvPr>
            <p:ph type="sldNum" sz="quarter" idx="12"/>
          </p:nvPr>
        </p:nvSpPr>
        <p:spPr/>
        <p:txBody>
          <a:bodyPr/>
          <a:lstStyle/>
          <a:p>
            <a:fld id="{201B6C20-C78C-494C-89AA-D25EEBE90C77}" type="slidenum">
              <a:rPr lang="en-US" smtClean="0"/>
              <a:pPr/>
              <a:t>21</a:t>
            </a:fld>
            <a:endParaRPr lang="en-US"/>
          </a:p>
        </p:txBody>
      </p:sp>
      <p:sp>
        <p:nvSpPr>
          <p:cNvPr id="6" name="Footer Placeholder 5">
            <a:extLst>
              <a:ext uri="{FF2B5EF4-FFF2-40B4-BE49-F238E27FC236}">
                <a16:creationId xmlns:a16="http://schemas.microsoft.com/office/drawing/2014/main" id="{EACC3D55-B8E1-A1C1-1B1D-6C732660C633}"/>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3344042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77DA9-7D1F-26A4-B2E9-038423819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F1DAB-B8F6-F181-F70B-7F555F9FCFE2}"/>
              </a:ext>
            </a:extLst>
          </p:cNvPr>
          <p:cNvSpPr>
            <a:spLocks noGrp="1"/>
          </p:cNvSpPr>
          <p:nvPr>
            <p:ph type="title"/>
          </p:nvPr>
        </p:nvSpPr>
        <p:spPr>
          <a:xfrm>
            <a:off x="838200" y="-17872"/>
            <a:ext cx="10515600" cy="1325563"/>
          </a:xfrm>
        </p:spPr>
        <p:txBody>
          <a:bodyPr>
            <a:normAutofit/>
          </a:bodyPr>
          <a:lstStyle/>
          <a:p>
            <a:r>
              <a:rPr lang="en-US" sz="4400" dirty="0"/>
              <a:t>Impact on Military and VA Benefits</a:t>
            </a:r>
            <a:br>
              <a:rPr lang="en-US" sz="4400" dirty="0"/>
            </a:br>
            <a:r>
              <a:rPr lang="en-US" sz="2800" i="1" dirty="0"/>
              <a:t>(GI Bill</a:t>
            </a:r>
            <a:r>
              <a:rPr lang="en-US" sz="2400" i="1" baseline="30000" dirty="0"/>
              <a:t>®</a:t>
            </a:r>
            <a:r>
              <a:rPr lang="en-US" sz="2800" i="1" dirty="0"/>
              <a:t> Help)</a:t>
            </a:r>
          </a:p>
        </p:txBody>
      </p:sp>
      <p:sp>
        <p:nvSpPr>
          <p:cNvPr id="3" name="Content Placeholder 2">
            <a:extLst>
              <a:ext uri="{FF2B5EF4-FFF2-40B4-BE49-F238E27FC236}">
                <a16:creationId xmlns:a16="http://schemas.microsoft.com/office/drawing/2014/main" id="{0CB7B53B-9907-845F-C587-57D93773949E}"/>
              </a:ext>
            </a:extLst>
          </p:cNvPr>
          <p:cNvSpPr>
            <a:spLocks noGrp="1"/>
          </p:cNvSpPr>
          <p:nvPr>
            <p:ph idx="1"/>
          </p:nvPr>
        </p:nvSpPr>
        <p:spPr>
          <a:xfrm>
            <a:off x="805632" y="1483995"/>
            <a:ext cx="9785428" cy="4351338"/>
          </a:xfrm>
        </p:spPr>
        <p:txBody>
          <a:bodyPr>
            <a:normAutofit/>
          </a:bodyPr>
          <a:lstStyle/>
          <a:p>
            <a:pPr marL="0" indent="0" algn="ctr">
              <a:buNone/>
            </a:pPr>
            <a:r>
              <a:rPr lang="en-US" dirty="0"/>
              <a:t>Students using GI Bill</a:t>
            </a:r>
            <a:r>
              <a:rPr lang="en-US" baseline="30000" dirty="0"/>
              <a:t>®</a:t>
            </a:r>
            <a:r>
              <a:rPr lang="en-US" dirty="0"/>
              <a:t> may incur debt due to military drop/withdrawal.</a:t>
            </a:r>
          </a:p>
          <a:p>
            <a:pPr marL="0" indent="0" algn="ctr">
              <a:buNone/>
            </a:pPr>
            <a:endParaRPr lang="en-US" sz="900" dirty="0"/>
          </a:p>
          <a:p>
            <a:pPr marL="0" indent="0" algn="ctr">
              <a:buNone/>
            </a:pPr>
            <a:r>
              <a:rPr lang="en-US" sz="4000" b="1" dirty="0"/>
              <a:t>Please refer students to the </a:t>
            </a:r>
          </a:p>
          <a:p>
            <a:pPr marL="0" indent="0" algn="ctr">
              <a:buNone/>
            </a:pPr>
            <a:r>
              <a:rPr lang="en-US" sz="4000" b="1" dirty="0"/>
              <a:t>Office of Veterans Programs</a:t>
            </a:r>
          </a:p>
          <a:p>
            <a:pPr marL="0" indent="0" algn="ctr">
              <a:buNone/>
            </a:pPr>
            <a:r>
              <a:rPr lang="en-US" sz="4000" b="1" dirty="0"/>
              <a:t> if they are using VA Educational Benefits! </a:t>
            </a:r>
          </a:p>
          <a:p>
            <a:pPr marL="0" indent="0" algn="ctr">
              <a:buNone/>
            </a:pPr>
            <a:r>
              <a:rPr lang="en-US" b="1" dirty="0"/>
              <a:t>814-863-0465 or ovp@psu.edu</a:t>
            </a:r>
          </a:p>
        </p:txBody>
      </p:sp>
      <p:sp>
        <p:nvSpPr>
          <p:cNvPr id="7" name="Date Placeholder 6">
            <a:extLst>
              <a:ext uri="{FF2B5EF4-FFF2-40B4-BE49-F238E27FC236}">
                <a16:creationId xmlns:a16="http://schemas.microsoft.com/office/drawing/2014/main" id="{98968951-2ED0-AE30-6DE4-1E6488CE62C9}"/>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895430D1-CC83-5716-55F0-AFFD4027C628}"/>
              </a:ext>
            </a:extLst>
          </p:cNvPr>
          <p:cNvSpPr>
            <a:spLocks noGrp="1"/>
          </p:cNvSpPr>
          <p:nvPr>
            <p:ph type="sldNum" sz="quarter" idx="12"/>
          </p:nvPr>
        </p:nvSpPr>
        <p:spPr/>
        <p:txBody>
          <a:bodyPr/>
          <a:lstStyle/>
          <a:p>
            <a:fld id="{201B6C20-C78C-494C-89AA-D25EEBE90C77}" type="slidenum">
              <a:rPr lang="en-US" smtClean="0"/>
              <a:pPr/>
              <a:t>22</a:t>
            </a:fld>
            <a:endParaRPr lang="en-US"/>
          </a:p>
        </p:txBody>
      </p:sp>
      <p:sp>
        <p:nvSpPr>
          <p:cNvPr id="6" name="Footer Placeholder 5">
            <a:extLst>
              <a:ext uri="{FF2B5EF4-FFF2-40B4-BE49-F238E27FC236}">
                <a16:creationId xmlns:a16="http://schemas.microsoft.com/office/drawing/2014/main" id="{C7DCF602-5BFC-11EC-18EA-9000C37D028D}"/>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83715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C597F-70DD-B479-76D6-0DB8D29FA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A0AC6-0AF6-5188-3C4A-FDB872DEA842}"/>
              </a:ext>
            </a:extLst>
          </p:cNvPr>
          <p:cNvSpPr>
            <a:spLocks noGrp="1"/>
          </p:cNvSpPr>
          <p:nvPr>
            <p:ph type="title"/>
          </p:nvPr>
        </p:nvSpPr>
        <p:spPr>
          <a:xfrm>
            <a:off x="1164780" y="-17872"/>
            <a:ext cx="10515600" cy="1325563"/>
          </a:xfrm>
        </p:spPr>
        <p:txBody>
          <a:bodyPr>
            <a:normAutofit/>
          </a:bodyPr>
          <a:lstStyle/>
          <a:p>
            <a:r>
              <a:rPr lang="en-US" sz="4400" dirty="0"/>
              <a:t>Office of Veterans Programs as a Resource</a:t>
            </a:r>
            <a:endParaRPr lang="en-US" sz="2800" i="1" dirty="0"/>
          </a:p>
        </p:txBody>
      </p:sp>
      <p:sp>
        <p:nvSpPr>
          <p:cNvPr id="3" name="Content Placeholder 2">
            <a:extLst>
              <a:ext uri="{FF2B5EF4-FFF2-40B4-BE49-F238E27FC236}">
                <a16:creationId xmlns:a16="http://schemas.microsoft.com/office/drawing/2014/main" id="{A3F078AA-7418-9C36-A5A6-1FAE0C659BBC}"/>
              </a:ext>
            </a:extLst>
          </p:cNvPr>
          <p:cNvSpPr>
            <a:spLocks noGrp="1"/>
          </p:cNvSpPr>
          <p:nvPr>
            <p:ph idx="1"/>
          </p:nvPr>
        </p:nvSpPr>
        <p:spPr>
          <a:xfrm>
            <a:off x="723899" y="1465334"/>
            <a:ext cx="10174255" cy="4351338"/>
          </a:xfrm>
        </p:spPr>
        <p:txBody>
          <a:bodyPr>
            <a:normAutofit/>
          </a:bodyPr>
          <a:lstStyle/>
          <a:p>
            <a:r>
              <a:rPr lang="en-US" dirty="0"/>
              <a:t>Identify and explain Penn State policies and procedures to accommodate specific training/deployment/activation scenarios.</a:t>
            </a:r>
          </a:p>
          <a:p>
            <a:endParaRPr lang="en-US" dirty="0"/>
          </a:p>
          <a:p>
            <a:r>
              <a:rPr lang="en-US" dirty="0"/>
              <a:t>Research and advise students regarding impact on GI Bill</a:t>
            </a:r>
            <a:r>
              <a:rPr lang="en-US" baseline="30000" dirty="0"/>
              <a:t>®</a:t>
            </a:r>
            <a:r>
              <a:rPr lang="en-US" dirty="0"/>
              <a:t> and provide referrals for review of federal aid.</a:t>
            </a:r>
          </a:p>
          <a:p>
            <a:endParaRPr lang="en-US" dirty="0"/>
          </a:p>
          <a:p>
            <a:r>
              <a:rPr lang="en-US" dirty="0"/>
              <a:t>Assist in identifying and accessing available resources for student and their family as applicable.</a:t>
            </a:r>
          </a:p>
        </p:txBody>
      </p:sp>
      <p:sp>
        <p:nvSpPr>
          <p:cNvPr id="7" name="Date Placeholder 6">
            <a:extLst>
              <a:ext uri="{FF2B5EF4-FFF2-40B4-BE49-F238E27FC236}">
                <a16:creationId xmlns:a16="http://schemas.microsoft.com/office/drawing/2014/main" id="{F3776F81-A287-E06C-CDE5-2BC408B1F975}"/>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9FB4E249-F736-78A4-CB1D-21E025C536C1}"/>
              </a:ext>
            </a:extLst>
          </p:cNvPr>
          <p:cNvSpPr>
            <a:spLocks noGrp="1"/>
          </p:cNvSpPr>
          <p:nvPr>
            <p:ph type="sldNum" sz="quarter" idx="12"/>
          </p:nvPr>
        </p:nvSpPr>
        <p:spPr/>
        <p:txBody>
          <a:bodyPr/>
          <a:lstStyle/>
          <a:p>
            <a:fld id="{201B6C20-C78C-494C-89AA-D25EEBE90C77}" type="slidenum">
              <a:rPr lang="en-US" smtClean="0"/>
              <a:pPr/>
              <a:t>23</a:t>
            </a:fld>
            <a:endParaRPr lang="en-US"/>
          </a:p>
        </p:txBody>
      </p:sp>
      <p:sp>
        <p:nvSpPr>
          <p:cNvPr id="5" name="Rectangle 4">
            <a:extLst>
              <a:ext uri="{FF2B5EF4-FFF2-40B4-BE49-F238E27FC236}">
                <a16:creationId xmlns:a16="http://schemas.microsoft.com/office/drawing/2014/main" id="{0DA6840F-B8CA-9593-8F0A-EE76C959844D}"/>
              </a:ext>
            </a:extLst>
          </p:cNvPr>
          <p:cNvSpPr/>
          <p:nvPr/>
        </p:nvSpPr>
        <p:spPr>
          <a:xfrm>
            <a:off x="167148" y="5820546"/>
            <a:ext cx="11913983" cy="381000"/>
          </a:xfrm>
          <a:prstGeom prst="re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Office of Veterans Programs — </a:t>
            </a:r>
            <a:r>
              <a:rPr lang="en-US" sz="2000"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ovp@psu.edu</a:t>
            </a:r>
            <a:r>
              <a:rPr lang="en-US" sz="2000" b="1" dirty="0">
                <a:latin typeface="Arial" panose="020B0604020202020204" pitchFamily="34" charset="0"/>
                <a:cs typeface="Arial" panose="020B0604020202020204" pitchFamily="34" charset="0"/>
              </a:rPr>
              <a:t> — (814) 863-0465 </a:t>
            </a:r>
          </a:p>
        </p:txBody>
      </p:sp>
      <p:sp>
        <p:nvSpPr>
          <p:cNvPr id="9" name="Footer Placeholder 8">
            <a:extLst>
              <a:ext uri="{FF2B5EF4-FFF2-40B4-BE49-F238E27FC236}">
                <a16:creationId xmlns:a16="http://schemas.microsoft.com/office/drawing/2014/main" id="{6915DDD8-65E5-B30A-48F7-4D590054D594}"/>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30987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D919B-13BA-2A00-6A01-E7F935EAF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A1745-6FC4-AA6B-B11B-80DA4E1CDACD}"/>
              </a:ext>
            </a:extLst>
          </p:cNvPr>
          <p:cNvSpPr>
            <a:spLocks noGrp="1"/>
          </p:cNvSpPr>
          <p:nvPr>
            <p:ph type="title"/>
          </p:nvPr>
        </p:nvSpPr>
        <p:spPr>
          <a:xfrm>
            <a:off x="838200" y="-26339"/>
            <a:ext cx="10515600" cy="1325563"/>
          </a:xfrm>
        </p:spPr>
        <p:txBody>
          <a:bodyPr>
            <a:normAutofit/>
          </a:bodyPr>
          <a:lstStyle/>
          <a:p>
            <a:r>
              <a:rPr lang="en-US" sz="4400" dirty="0"/>
              <a:t>Ombudsman as a Resource</a:t>
            </a:r>
            <a:endParaRPr lang="en-US" sz="2800" i="1" dirty="0"/>
          </a:p>
        </p:txBody>
      </p:sp>
      <p:sp>
        <p:nvSpPr>
          <p:cNvPr id="3" name="Content Placeholder 2">
            <a:extLst>
              <a:ext uri="{FF2B5EF4-FFF2-40B4-BE49-F238E27FC236}">
                <a16:creationId xmlns:a16="http://schemas.microsoft.com/office/drawing/2014/main" id="{7015DDB9-6DF8-1ABC-38DF-DE9FF2F89792}"/>
              </a:ext>
            </a:extLst>
          </p:cNvPr>
          <p:cNvSpPr>
            <a:spLocks noGrp="1"/>
          </p:cNvSpPr>
          <p:nvPr>
            <p:ph idx="1"/>
          </p:nvPr>
        </p:nvSpPr>
        <p:spPr>
          <a:xfrm>
            <a:off x="805632" y="1483995"/>
            <a:ext cx="10932278" cy="4578138"/>
          </a:xfrm>
        </p:spPr>
        <p:txBody>
          <a:bodyPr>
            <a:normAutofit/>
          </a:bodyPr>
          <a:lstStyle/>
          <a:p>
            <a:r>
              <a:rPr lang="en-US" dirty="0"/>
              <a:t>Questions about activations, deployments, or military accommodation requests</a:t>
            </a:r>
          </a:p>
          <a:p>
            <a:r>
              <a:rPr lang="en-US" dirty="0"/>
              <a:t>Understanding the military burden the student is trying to convey</a:t>
            </a:r>
          </a:p>
          <a:p>
            <a:r>
              <a:rPr lang="en-US" dirty="0"/>
              <a:t>Discuss options available to student based on their military circumstances</a:t>
            </a:r>
          </a:p>
          <a:p>
            <a:pPr lvl="1"/>
            <a:r>
              <a:rPr lang="en-US" dirty="0"/>
              <a:t>Military accommodations</a:t>
            </a:r>
          </a:p>
          <a:p>
            <a:pPr lvl="1"/>
            <a:r>
              <a:rPr lang="en-US" dirty="0"/>
              <a:t>University accommodations</a:t>
            </a:r>
          </a:p>
          <a:p>
            <a:r>
              <a:rPr lang="en-US" dirty="0"/>
              <a:t>Help with verifying source of accommodation requests</a:t>
            </a:r>
          </a:p>
          <a:p>
            <a:r>
              <a:rPr lang="en-US" dirty="0"/>
              <a:t>Outreach to the student</a:t>
            </a:r>
          </a:p>
        </p:txBody>
      </p:sp>
      <p:sp>
        <p:nvSpPr>
          <p:cNvPr id="7" name="Date Placeholder 6">
            <a:extLst>
              <a:ext uri="{FF2B5EF4-FFF2-40B4-BE49-F238E27FC236}">
                <a16:creationId xmlns:a16="http://schemas.microsoft.com/office/drawing/2014/main" id="{C9E4CA83-72EF-35DD-ED20-217C247F5FD4}"/>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0A9D2EF0-C56A-2D5D-D0A8-80086FC7C071}"/>
              </a:ext>
            </a:extLst>
          </p:cNvPr>
          <p:cNvSpPr>
            <a:spLocks noGrp="1"/>
          </p:cNvSpPr>
          <p:nvPr>
            <p:ph type="sldNum" sz="quarter" idx="12"/>
          </p:nvPr>
        </p:nvSpPr>
        <p:spPr/>
        <p:txBody>
          <a:bodyPr/>
          <a:lstStyle/>
          <a:p>
            <a:fld id="{201B6C20-C78C-494C-89AA-D25EEBE90C77}" type="slidenum">
              <a:rPr lang="en-US" smtClean="0"/>
              <a:pPr/>
              <a:t>24</a:t>
            </a:fld>
            <a:endParaRPr lang="en-US" dirty="0"/>
          </a:p>
        </p:txBody>
      </p:sp>
      <p:sp>
        <p:nvSpPr>
          <p:cNvPr id="5" name="Rectangle 4">
            <a:extLst>
              <a:ext uri="{FF2B5EF4-FFF2-40B4-BE49-F238E27FC236}">
                <a16:creationId xmlns:a16="http://schemas.microsoft.com/office/drawing/2014/main" id="{ACD077C5-A870-ABEC-70E3-6C4292217CEF}"/>
              </a:ext>
            </a:extLst>
          </p:cNvPr>
          <p:cNvSpPr/>
          <p:nvPr/>
        </p:nvSpPr>
        <p:spPr>
          <a:xfrm>
            <a:off x="167148" y="5820546"/>
            <a:ext cx="11913983" cy="381000"/>
          </a:xfrm>
          <a:prstGeom prst="re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Eugene McFeely — </a:t>
            </a:r>
            <a:r>
              <a:rPr lang="en-US" sz="2000"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elm101@psu.edu</a:t>
            </a:r>
            <a:r>
              <a:rPr lang="en-US" sz="2000" b="1" dirty="0">
                <a:latin typeface="Arial" panose="020B0604020202020204" pitchFamily="34" charset="0"/>
                <a:cs typeface="Arial" panose="020B0604020202020204" pitchFamily="34" charset="0"/>
              </a:rPr>
              <a:t> — (814) 865-5676 </a:t>
            </a:r>
          </a:p>
        </p:txBody>
      </p:sp>
      <p:sp>
        <p:nvSpPr>
          <p:cNvPr id="9" name="Footer Placeholder 8">
            <a:extLst>
              <a:ext uri="{FF2B5EF4-FFF2-40B4-BE49-F238E27FC236}">
                <a16:creationId xmlns:a16="http://schemas.microsoft.com/office/drawing/2014/main" id="{CD5B88ED-F704-CBE3-3C88-6E24674A427E}"/>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309428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aver Stadium, Thank you V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4554"/>
            <a:ext cx="12192000" cy="5105400"/>
          </a:xfrm>
          <a:prstGeom prst="rect">
            <a:avLst/>
          </a:prstGeom>
        </p:spPr>
      </p:pic>
      <p:sp>
        <p:nvSpPr>
          <p:cNvPr id="8" name="Rectangle 7"/>
          <p:cNvSpPr/>
          <p:nvPr/>
        </p:nvSpPr>
        <p:spPr>
          <a:xfrm>
            <a:off x="1" y="5808345"/>
            <a:ext cx="12191998" cy="381000"/>
          </a:xfrm>
          <a:prstGeom prst="rect">
            <a:avLst/>
          </a:prstGeom>
          <a:solidFill>
            <a:srgbClr val="1E407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Putting “THANK YOU FOR YOUR SERVICE” Into Action!</a:t>
            </a:r>
          </a:p>
        </p:txBody>
      </p:sp>
      <p:sp>
        <p:nvSpPr>
          <p:cNvPr id="9" name="Slide Number Placeholder 8">
            <a:extLst>
              <a:ext uri="{FF2B5EF4-FFF2-40B4-BE49-F238E27FC236}">
                <a16:creationId xmlns:a16="http://schemas.microsoft.com/office/drawing/2014/main" id="{34B5AADE-C235-E1F0-632A-C87C20A7B9E0}"/>
              </a:ext>
            </a:extLst>
          </p:cNvPr>
          <p:cNvSpPr>
            <a:spLocks noGrp="1"/>
          </p:cNvSpPr>
          <p:nvPr>
            <p:ph type="sldNum" sz="quarter" idx="12"/>
          </p:nvPr>
        </p:nvSpPr>
        <p:spPr/>
        <p:txBody>
          <a:bodyPr/>
          <a:lstStyle/>
          <a:p>
            <a:fld id="{201B6C20-C78C-494C-89AA-D25EEBE90C77}" type="slidenum">
              <a:rPr lang="en-US" smtClean="0"/>
              <a:pPr/>
              <a:t>25</a:t>
            </a:fld>
            <a:endParaRPr lang="en-US"/>
          </a:p>
        </p:txBody>
      </p:sp>
      <p:sp>
        <p:nvSpPr>
          <p:cNvPr id="10" name="Date Placeholder 9">
            <a:extLst>
              <a:ext uri="{FF2B5EF4-FFF2-40B4-BE49-F238E27FC236}">
                <a16:creationId xmlns:a16="http://schemas.microsoft.com/office/drawing/2014/main" id="{95B327B5-840D-B778-279C-705B04819543}"/>
              </a:ext>
            </a:extLst>
          </p:cNvPr>
          <p:cNvSpPr>
            <a:spLocks noGrp="1"/>
          </p:cNvSpPr>
          <p:nvPr>
            <p:ph type="dt" sz="half" idx="10"/>
          </p:nvPr>
        </p:nvSpPr>
        <p:spPr/>
        <p:txBody>
          <a:bodyPr/>
          <a:lstStyle/>
          <a:p>
            <a:r>
              <a:rPr lang="en-US"/>
              <a:t>Deployment 101 Faculty &amp; Staff</a:t>
            </a:r>
            <a:endParaRPr lang="en-US" dirty="0"/>
          </a:p>
        </p:txBody>
      </p:sp>
      <p:sp>
        <p:nvSpPr>
          <p:cNvPr id="4" name="Title 3">
            <a:extLst>
              <a:ext uri="{FF2B5EF4-FFF2-40B4-BE49-F238E27FC236}">
                <a16:creationId xmlns:a16="http://schemas.microsoft.com/office/drawing/2014/main" id="{B9D359A4-2620-60C6-1C91-606E6D3304AC}"/>
              </a:ext>
            </a:extLst>
          </p:cNvPr>
          <p:cNvSpPr>
            <a:spLocks noGrp="1"/>
          </p:cNvSpPr>
          <p:nvPr>
            <p:ph type="title"/>
          </p:nvPr>
        </p:nvSpPr>
        <p:spPr/>
        <p:txBody>
          <a:bodyPr/>
          <a:lstStyle/>
          <a:p>
            <a:r>
              <a:rPr lang="en-US" dirty="0"/>
              <a:t>Questions</a:t>
            </a:r>
          </a:p>
        </p:txBody>
      </p:sp>
      <p:sp>
        <p:nvSpPr>
          <p:cNvPr id="5" name="Footer Placeholder 4">
            <a:extLst>
              <a:ext uri="{FF2B5EF4-FFF2-40B4-BE49-F238E27FC236}">
                <a16:creationId xmlns:a16="http://schemas.microsoft.com/office/drawing/2014/main" id="{339C27DA-4432-F0CB-B844-6314FBFDB345}"/>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2953554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9D95B-2E76-1236-4557-0C669560E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A3582-BC6E-2782-E620-82AA385C4E57}"/>
              </a:ext>
            </a:extLst>
          </p:cNvPr>
          <p:cNvSpPr>
            <a:spLocks noGrp="1"/>
          </p:cNvSpPr>
          <p:nvPr>
            <p:ph type="title"/>
          </p:nvPr>
        </p:nvSpPr>
        <p:spPr>
          <a:xfrm>
            <a:off x="1844040" y="2985163"/>
            <a:ext cx="8503920" cy="887674"/>
          </a:xfrm>
        </p:spPr>
        <p:txBody>
          <a:bodyPr>
            <a:noAutofit/>
          </a:bodyPr>
          <a:lstStyle/>
          <a:p>
            <a:r>
              <a:rPr lang="en-US" sz="5400" b="1" dirty="0"/>
              <a:t>Resources</a:t>
            </a:r>
          </a:p>
        </p:txBody>
      </p:sp>
      <p:sp>
        <p:nvSpPr>
          <p:cNvPr id="6" name="Slide Number Placeholder 5">
            <a:extLst>
              <a:ext uri="{FF2B5EF4-FFF2-40B4-BE49-F238E27FC236}">
                <a16:creationId xmlns:a16="http://schemas.microsoft.com/office/drawing/2014/main" id="{FC4EAE1A-AA57-7AF2-222A-213053DB9173}"/>
              </a:ext>
            </a:extLst>
          </p:cNvPr>
          <p:cNvSpPr>
            <a:spLocks noGrp="1"/>
          </p:cNvSpPr>
          <p:nvPr>
            <p:ph type="sldNum" sz="quarter" idx="12"/>
          </p:nvPr>
        </p:nvSpPr>
        <p:spPr/>
        <p:txBody>
          <a:bodyPr/>
          <a:lstStyle/>
          <a:p>
            <a:fld id="{201B6C20-C78C-494C-89AA-D25EEBE90C77}" type="slidenum">
              <a:rPr lang="en-US" smtClean="0"/>
              <a:t>26</a:t>
            </a:fld>
            <a:endParaRPr lang="en-US" dirty="0"/>
          </a:p>
        </p:txBody>
      </p:sp>
      <p:sp>
        <p:nvSpPr>
          <p:cNvPr id="3" name="Date Placeholder 2">
            <a:extLst>
              <a:ext uri="{FF2B5EF4-FFF2-40B4-BE49-F238E27FC236}">
                <a16:creationId xmlns:a16="http://schemas.microsoft.com/office/drawing/2014/main" id="{7FC1615A-216A-5840-9F39-56F654654EF2}"/>
              </a:ext>
            </a:extLst>
          </p:cNvPr>
          <p:cNvSpPr>
            <a:spLocks noGrp="1"/>
          </p:cNvSpPr>
          <p:nvPr>
            <p:ph type="dt" sz="half" idx="10"/>
          </p:nvPr>
        </p:nvSpPr>
        <p:spPr/>
        <p:txBody>
          <a:bodyPr/>
          <a:lstStyle/>
          <a:p>
            <a:r>
              <a:rPr lang="en-US"/>
              <a:t>Deployment 101 Faculty &amp; Staff</a:t>
            </a:r>
          </a:p>
        </p:txBody>
      </p:sp>
      <p:sp>
        <p:nvSpPr>
          <p:cNvPr id="7" name="Footer Placeholder 6">
            <a:extLst>
              <a:ext uri="{FF2B5EF4-FFF2-40B4-BE49-F238E27FC236}">
                <a16:creationId xmlns:a16="http://schemas.microsoft.com/office/drawing/2014/main" id="{8F352A75-F9D9-4EF7-C503-39590C11F781}"/>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560856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B774-AFAA-CB44-B1D4-B8AE68A81F96}"/>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4712EAC-371E-FFC3-99F6-069E3CBC8FC4}"/>
              </a:ext>
            </a:extLst>
          </p:cNvPr>
          <p:cNvSpPr>
            <a:spLocks noGrp="1"/>
          </p:cNvSpPr>
          <p:nvPr>
            <p:ph type="sldNum" sz="quarter" idx="12"/>
          </p:nvPr>
        </p:nvSpPr>
        <p:spPr/>
        <p:txBody>
          <a:bodyPr/>
          <a:lstStyle/>
          <a:p>
            <a:fld id="{201B6C20-C78C-494C-89AA-D25EEBE90C77}" type="slidenum">
              <a:rPr lang="en-US" smtClean="0"/>
              <a:pPr/>
              <a:t>27</a:t>
            </a:fld>
            <a:endParaRPr lang="en-US"/>
          </a:p>
        </p:txBody>
      </p:sp>
      <p:sp>
        <p:nvSpPr>
          <p:cNvPr id="12" name="Date Placeholder 11">
            <a:extLst>
              <a:ext uri="{FF2B5EF4-FFF2-40B4-BE49-F238E27FC236}">
                <a16:creationId xmlns:a16="http://schemas.microsoft.com/office/drawing/2014/main" id="{4A280A1D-A4DE-2176-7532-593F7E0098AE}"/>
              </a:ext>
            </a:extLst>
          </p:cNvPr>
          <p:cNvSpPr>
            <a:spLocks noGrp="1"/>
          </p:cNvSpPr>
          <p:nvPr>
            <p:ph type="dt" sz="half" idx="10"/>
          </p:nvPr>
        </p:nvSpPr>
        <p:spPr/>
        <p:txBody>
          <a:bodyPr/>
          <a:lstStyle/>
          <a:p>
            <a:r>
              <a:rPr lang="en-US"/>
              <a:t>Deployment 101 Faculty &amp; Staff</a:t>
            </a:r>
          </a:p>
        </p:txBody>
      </p:sp>
      <p:grpSp>
        <p:nvGrpSpPr>
          <p:cNvPr id="16" name="Group 15" descr="Penn State logo.">
            <a:extLst>
              <a:ext uri="{FF2B5EF4-FFF2-40B4-BE49-F238E27FC236}">
                <a16:creationId xmlns:a16="http://schemas.microsoft.com/office/drawing/2014/main" id="{D09CA458-EDC1-F170-C487-673CF6079757}"/>
              </a:ext>
            </a:extLst>
          </p:cNvPr>
          <p:cNvGrpSpPr/>
          <p:nvPr/>
        </p:nvGrpSpPr>
        <p:grpSpPr>
          <a:xfrm>
            <a:off x="623944" y="739547"/>
            <a:ext cx="10897495" cy="5446643"/>
            <a:chOff x="623944" y="739547"/>
            <a:chExt cx="10897495" cy="5446643"/>
          </a:xfrm>
        </p:grpSpPr>
        <p:grpSp>
          <p:nvGrpSpPr>
            <p:cNvPr id="15" name="Group 14">
              <a:extLst>
                <a:ext uri="{FF2B5EF4-FFF2-40B4-BE49-F238E27FC236}">
                  <a16:creationId xmlns:a16="http://schemas.microsoft.com/office/drawing/2014/main" id="{FF005BD5-A49B-95F1-8C98-F41ED0BC7169}"/>
                </a:ext>
              </a:extLst>
            </p:cNvPr>
            <p:cNvGrpSpPr/>
            <p:nvPr/>
          </p:nvGrpSpPr>
          <p:grpSpPr>
            <a:xfrm>
              <a:off x="623944" y="739547"/>
              <a:ext cx="10897495" cy="5446643"/>
              <a:chOff x="623944" y="357810"/>
              <a:chExt cx="10897495" cy="5446643"/>
            </a:xfrm>
          </p:grpSpPr>
          <p:pic>
            <p:nvPicPr>
              <p:cNvPr id="3" name="Picture 2" descr="Penn State Logo.">
                <a:extLst>
                  <a:ext uri="{FF2B5EF4-FFF2-40B4-BE49-F238E27FC236}">
                    <a16:creationId xmlns:a16="http://schemas.microsoft.com/office/drawing/2014/main" id="{2E7AD5D0-E50E-79BE-8D01-8D8DC3B4A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669" y="2285132"/>
                <a:ext cx="5100813" cy="1600380"/>
              </a:xfrm>
              <a:prstGeom prst="rect">
                <a:avLst/>
              </a:prstGeom>
            </p:spPr>
          </p:pic>
          <p:sp>
            <p:nvSpPr>
              <p:cNvPr id="4" name="TextBox 3">
                <a:extLst>
                  <a:ext uri="{FF2B5EF4-FFF2-40B4-BE49-F238E27FC236}">
                    <a16:creationId xmlns:a16="http://schemas.microsoft.com/office/drawing/2014/main" id="{6DE4F186-5F24-EDF4-1AB5-4885509080CB}"/>
                  </a:ext>
                </a:extLst>
              </p:cNvPr>
              <p:cNvSpPr txBox="1"/>
              <p:nvPr/>
            </p:nvSpPr>
            <p:spPr>
              <a:xfrm>
                <a:off x="2926037" y="3619501"/>
                <a:ext cx="4683650" cy="2092881"/>
              </a:xfrm>
              <a:prstGeom prst="rect">
                <a:avLst/>
              </a:prstGeom>
              <a:noFill/>
            </p:spPr>
            <p:txBody>
              <a:bodyPr wrap="square" rtlCol="0">
                <a:spAutoFit/>
              </a:bodyPr>
              <a:lstStyle/>
              <a:p>
                <a:r>
                  <a:rPr lang="en-US" sz="2600" dirty="0">
                    <a:solidFill>
                      <a:srgbClr val="1F427A"/>
                    </a:solidFill>
                    <a:latin typeface="Adobe Devanagari" panose="02040503050201020203" pitchFamily="18" charset="0"/>
                    <a:cs typeface="Adobe Devanagari" panose="02040503050201020203" pitchFamily="18" charset="0"/>
                  </a:rPr>
                  <a:t>Education Equity</a:t>
                </a:r>
              </a:p>
              <a:p>
                <a:r>
                  <a:rPr lang="en-US" sz="2600" dirty="0">
                    <a:solidFill>
                      <a:srgbClr val="1F427A"/>
                    </a:solidFill>
                    <a:latin typeface="Adobe Devanagari" panose="02040503050201020203" pitchFamily="18" charset="0"/>
                    <a:cs typeface="Adobe Devanagari" panose="02040503050201020203" pitchFamily="18" charset="0"/>
                  </a:rPr>
                  <a:t>Office of Veterans Programs</a:t>
                </a:r>
              </a:p>
              <a:p>
                <a:r>
                  <a:rPr lang="en-US" sz="2600" dirty="0">
                    <a:solidFill>
                      <a:srgbClr val="1F427A"/>
                    </a:solidFill>
                    <a:latin typeface="Adobe Devanagari" panose="02040503050201020203" pitchFamily="18" charset="0"/>
                    <a:cs typeface="Adobe Devanagari" panose="02040503050201020203" pitchFamily="18" charset="0"/>
                  </a:rPr>
                  <a:t>Ritenour Building #138</a:t>
                </a:r>
              </a:p>
              <a:p>
                <a:r>
                  <a:rPr lang="en-US" sz="2600" dirty="0">
                    <a:solidFill>
                      <a:srgbClr val="1F427A"/>
                    </a:solidFill>
                    <a:latin typeface="Adobe Devanagari" panose="02040503050201020203" pitchFamily="18" charset="0"/>
                    <a:cs typeface="Adobe Devanagari" panose="02040503050201020203" pitchFamily="18" charset="0"/>
                  </a:rPr>
                  <a:t>371 Pollock Road</a:t>
                </a:r>
              </a:p>
              <a:p>
                <a:r>
                  <a:rPr lang="en-US" sz="2600" dirty="0">
                    <a:solidFill>
                      <a:srgbClr val="1F427A"/>
                    </a:solidFill>
                    <a:latin typeface="Adobe Devanagari" panose="02040503050201020203" pitchFamily="18" charset="0"/>
                    <a:cs typeface="Adobe Devanagari" panose="02040503050201020203" pitchFamily="18" charset="0"/>
                  </a:rPr>
                  <a:t>University Park, PA 16802-6701</a:t>
                </a:r>
              </a:p>
            </p:txBody>
          </p:sp>
          <p:sp>
            <p:nvSpPr>
              <p:cNvPr id="10" name="TextBox 9" descr="&#10;">
                <a:extLst>
                  <a:ext uri="{FF2B5EF4-FFF2-40B4-BE49-F238E27FC236}">
                    <a16:creationId xmlns:a16="http://schemas.microsoft.com/office/drawing/2014/main" id="{5E6D824B-6C05-3F0D-D9E6-3BF98B635C97}"/>
                  </a:ext>
                </a:extLst>
              </p:cNvPr>
              <p:cNvSpPr txBox="1"/>
              <p:nvPr/>
            </p:nvSpPr>
            <p:spPr>
              <a:xfrm>
                <a:off x="1268172" y="621529"/>
                <a:ext cx="5619039" cy="954107"/>
              </a:xfrm>
              <a:prstGeom prst="rect">
                <a:avLst/>
              </a:prstGeom>
              <a:noFill/>
            </p:spPr>
            <p:txBody>
              <a:bodyPr wrap="none" rtlCol="0">
                <a:spAutoFit/>
              </a:bodyPr>
              <a:lstStyle/>
              <a:p>
                <a:r>
                  <a:rPr lang="en-US" sz="3200" b="1" dirty="0">
                    <a:solidFill>
                      <a:srgbClr val="1E437A"/>
                    </a:solidFill>
                    <a:latin typeface="Adobe Devanagari" panose="02040503050201020203" pitchFamily="18" charset="0"/>
                    <a:cs typeface="Adobe Devanagari" panose="02040503050201020203" pitchFamily="18" charset="0"/>
                  </a:rPr>
                  <a:t>Renee A. Thornton-Roop</a:t>
                </a:r>
              </a:p>
              <a:p>
                <a:r>
                  <a:rPr lang="en-US" sz="2400" dirty="0">
                    <a:solidFill>
                      <a:srgbClr val="1E437A"/>
                    </a:solidFill>
                    <a:latin typeface="Adobe Devanagari" panose="02040503050201020203" pitchFamily="18" charset="0"/>
                    <a:cs typeface="Adobe Devanagari" panose="02040503050201020203" pitchFamily="18" charset="0"/>
                  </a:rPr>
                  <a:t>Senior Director, Office of Veterans Programs</a:t>
                </a:r>
              </a:p>
            </p:txBody>
          </p:sp>
          <p:sp>
            <p:nvSpPr>
              <p:cNvPr id="13" name="TextBox 12">
                <a:extLst>
                  <a:ext uri="{FF2B5EF4-FFF2-40B4-BE49-F238E27FC236}">
                    <a16:creationId xmlns:a16="http://schemas.microsoft.com/office/drawing/2014/main" id="{528A9774-E812-8C35-14BC-AD1CEA8F69B7}"/>
                  </a:ext>
                </a:extLst>
              </p:cNvPr>
              <p:cNvSpPr txBox="1"/>
              <p:nvPr/>
            </p:nvSpPr>
            <p:spPr>
              <a:xfrm>
                <a:off x="8318954" y="754094"/>
                <a:ext cx="2116862" cy="830997"/>
              </a:xfrm>
              <a:prstGeom prst="rect">
                <a:avLst/>
              </a:prstGeom>
              <a:noFill/>
            </p:spPr>
            <p:txBody>
              <a:bodyPr wrap="none" rtlCol="0">
                <a:spAutoFit/>
              </a:bodyPr>
              <a:lstStyle/>
              <a:p>
                <a:r>
                  <a:rPr lang="en-US" sz="2400" dirty="0">
                    <a:solidFill>
                      <a:srgbClr val="1F427A"/>
                    </a:solidFill>
                    <a:latin typeface="Adobe Devanagari" panose="02040503050201020203" pitchFamily="18" charset="0"/>
                    <a:cs typeface="Adobe Devanagari" panose="02040503050201020203" pitchFamily="18" charset="0"/>
                  </a:rPr>
                  <a:t>814-867-4160</a:t>
                </a:r>
              </a:p>
              <a:p>
                <a:r>
                  <a:rPr lang="en-US" sz="2400" dirty="0">
                    <a:solidFill>
                      <a:srgbClr val="1F427A"/>
                    </a:solidFill>
                    <a:latin typeface="Adobe Devanagari" panose="02040503050201020203" pitchFamily="18" charset="0"/>
                    <a:cs typeface="Adobe Devanagari" panose="02040503050201020203" pitchFamily="18" charset="0"/>
                  </a:rPr>
                  <a:t>rat14@psu.edu</a:t>
                </a:r>
              </a:p>
            </p:txBody>
          </p:sp>
          <p:sp>
            <p:nvSpPr>
              <p:cNvPr id="14" name="Rectangle 13">
                <a:extLst>
                  <a:ext uri="{FF2B5EF4-FFF2-40B4-BE49-F238E27FC236}">
                    <a16:creationId xmlns:a16="http://schemas.microsoft.com/office/drawing/2014/main" id="{C7FF7F3E-2053-6EB7-6C2E-9E70ADC84DB8}"/>
                  </a:ext>
                </a:extLst>
              </p:cNvPr>
              <p:cNvSpPr/>
              <p:nvPr/>
            </p:nvSpPr>
            <p:spPr>
              <a:xfrm>
                <a:off x="623944" y="357810"/>
                <a:ext cx="10897495" cy="54466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A97D543C-C2E0-A232-67A6-11DE20750EA5}"/>
                </a:ext>
              </a:extLst>
            </p:cNvPr>
            <p:cNvCxnSpPr>
              <a:cxnSpLocks/>
            </p:cNvCxnSpPr>
            <p:nvPr/>
          </p:nvCxnSpPr>
          <p:spPr>
            <a:xfrm flipV="1">
              <a:off x="2050002" y="1144709"/>
              <a:ext cx="110268" cy="57705"/>
            </a:xfrm>
            <a:prstGeom prst="line">
              <a:avLst/>
            </a:prstGeom>
            <a:ln w="38100">
              <a:solidFill>
                <a:srgbClr val="1E437A"/>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4A56750C-36DF-354E-E5FA-9D84C814303A}"/>
              </a:ext>
            </a:extLst>
          </p:cNvPr>
          <p:cNvSpPr txBox="1"/>
          <p:nvPr/>
        </p:nvSpPr>
        <p:spPr>
          <a:xfrm>
            <a:off x="2920521" y="136525"/>
            <a:ext cx="6356612" cy="369332"/>
          </a:xfrm>
          <a:prstGeom prst="rect">
            <a:avLst/>
          </a:prstGeom>
          <a:noFill/>
          <a:ln w="28575">
            <a:solidFill>
              <a:srgbClr val="1E437A"/>
            </a:solidFill>
          </a:ln>
        </p:spPr>
        <p:txBody>
          <a:bodyPr wrap="none" rtlCol="0">
            <a:spAutoFit/>
          </a:bodyPr>
          <a:lstStyle/>
          <a:p>
            <a:r>
              <a:rPr lang="en-US" b="1" dirty="0"/>
              <a:t>Military-Connected Student Programs and VA Education Benefits</a:t>
            </a:r>
          </a:p>
        </p:txBody>
      </p:sp>
      <p:sp>
        <p:nvSpPr>
          <p:cNvPr id="6" name="Footer Placeholder 5">
            <a:extLst>
              <a:ext uri="{FF2B5EF4-FFF2-40B4-BE49-F238E27FC236}">
                <a16:creationId xmlns:a16="http://schemas.microsoft.com/office/drawing/2014/main" id="{9D527779-F1D2-669C-3B2E-482BE949167F}"/>
              </a:ext>
            </a:extLst>
          </p:cNvPr>
          <p:cNvSpPr>
            <a:spLocks noGrp="1"/>
          </p:cNvSpPr>
          <p:nvPr>
            <p:ph type="ftr" sz="quarter" idx="11"/>
          </p:nvPr>
        </p:nvSpPr>
        <p:spPr/>
        <p:txBody>
          <a:bodyPr/>
          <a:lstStyle/>
          <a:p>
            <a:r>
              <a:rPr lang="en-US"/>
              <a:t>Serving Those Who Served</a:t>
            </a:r>
          </a:p>
        </p:txBody>
      </p:sp>
    </p:spTree>
    <p:extLst>
      <p:ext uri="{BB962C8B-B14F-4D97-AF65-F5344CB8AC3E}">
        <p14:creationId xmlns:p14="http://schemas.microsoft.com/office/powerpoint/2010/main" val="197554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07F7253-9BC6-DA7F-E3E0-D0C2AC6AFA8F}"/>
              </a:ext>
            </a:extLst>
          </p:cNvPr>
          <p:cNvSpPr>
            <a:spLocks noGrp="1"/>
          </p:cNvSpPr>
          <p:nvPr>
            <p:ph type="sldNum" sz="quarter" idx="12"/>
          </p:nvPr>
        </p:nvSpPr>
        <p:spPr/>
        <p:txBody>
          <a:bodyPr/>
          <a:lstStyle/>
          <a:p>
            <a:fld id="{201B6C20-C78C-494C-89AA-D25EEBE90C77}" type="slidenum">
              <a:rPr lang="en-US" smtClean="0"/>
              <a:pPr/>
              <a:t>28</a:t>
            </a:fld>
            <a:endParaRPr lang="en-US"/>
          </a:p>
        </p:txBody>
      </p:sp>
      <p:sp>
        <p:nvSpPr>
          <p:cNvPr id="12" name="Date Placeholder 11">
            <a:extLst>
              <a:ext uri="{FF2B5EF4-FFF2-40B4-BE49-F238E27FC236}">
                <a16:creationId xmlns:a16="http://schemas.microsoft.com/office/drawing/2014/main" id="{9EF785A2-E632-ECA9-B237-4D02BAF13676}"/>
              </a:ext>
            </a:extLst>
          </p:cNvPr>
          <p:cNvSpPr>
            <a:spLocks noGrp="1"/>
          </p:cNvSpPr>
          <p:nvPr>
            <p:ph type="dt" sz="half" idx="10"/>
          </p:nvPr>
        </p:nvSpPr>
        <p:spPr/>
        <p:txBody>
          <a:bodyPr/>
          <a:lstStyle/>
          <a:p>
            <a:r>
              <a:rPr lang="en-US"/>
              <a:t>Deployment 101 Faculty &amp; Staff</a:t>
            </a:r>
          </a:p>
        </p:txBody>
      </p:sp>
      <p:grpSp>
        <p:nvGrpSpPr>
          <p:cNvPr id="15" name="Group 14" descr="Penn State logo.">
            <a:extLst>
              <a:ext uri="{FF2B5EF4-FFF2-40B4-BE49-F238E27FC236}">
                <a16:creationId xmlns:a16="http://schemas.microsoft.com/office/drawing/2014/main" id="{6A716B03-E9D5-BDBB-B957-4DD3D8B91E2D}"/>
              </a:ext>
            </a:extLst>
          </p:cNvPr>
          <p:cNvGrpSpPr/>
          <p:nvPr/>
        </p:nvGrpSpPr>
        <p:grpSpPr>
          <a:xfrm>
            <a:off x="623944" y="748428"/>
            <a:ext cx="10897495" cy="5446643"/>
            <a:chOff x="623944" y="357810"/>
            <a:chExt cx="10897495" cy="5446643"/>
          </a:xfrm>
        </p:grpSpPr>
        <p:pic>
          <p:nvPicPr>
            <p:cNvPr id="3" name="Picture 2">
              <a:extLst>
                <a:ext uri="{FF2B5EF4-FFF2-40B4-BE49-F238E27FC236}">
                  <a16:creationId xmlns:a16="http://schemas.microsoft.com/office/drawing/2014/main" id="{648412B5-0DAE-41E9-D605-CC90C90B7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669" y="2285132"/>
              <a:ext cx="5100813" cy="1600380"/>
            </a:xfrm>
            <a:prstGeom prst="rect">
              <a:avLst/>
            </a:prstGeom>
          </p:spPr>
        </p:pic>
        <p:sp>
          <p:nvSpPr>
            <p:cNvPr id="4" name="TextBox 3">
              <a:extLst>
                <a:ext uri="{FF2B5EF4-FFF2-40B4-BE49-F238E27FC236}">
                  <a16:creationId xmlns:a16="http://schemas.microsoft.com/office/drawing/2014/main" id="{05D8129F-F41B-4795-6FB4-713AFEDFD904}"/>
                </a:ext>
              </a:extLst>
            </p:cNvPr>
            <p:cNvSpPr txBox="1"/>
            <p:nvPr/>
          </p:nvSpPr>
          <p:spPr>
            <a:xfrm>
              <a:off x="2926037" y="3619501"/>
              <a:ext cx="4683650" cy="2092881"/>
            </a:xfrm>
            <a:prstGeom prst="rect">
              <a:avLst/>
            </a:prstGeom>
            <a:noFill/>
          </p:spPr>
          <p:txBody>
            <a:bodyPr wrap="square" rtlCol="0">
              <a:spAutoFit/>
            </a:bodyPr>
            <a:lstStyle/>
            <a:p>
              <a:r>
                <a:rPr lang="en-US" sz="2600" dirty="0">
                  <a:solidFill>
                    <a:srgbClr val="1F427A"/>
                  </a:solidFill>
                  <a:latin typeface="Adobe Devanagari" panose="02040503050201020203" pitchFamily="18" charset="0"/>
                  <a:cs typeface="Adobe Devanagari" panose="02040503050201020203" pitchFamily="18" charset="0"/>
                </a:rPr>
                <a:t>Office of the President</a:t>
              </a:r>
            </a:p>
            <a:p>
              <a:r>
                <a:rPr lang="en-US" sz="2600" dirty="0">
                  <a:solidFill>
                    <a:srgbClr val="1F427A"/>
                  </a:solidFill>
                  <a:latin typeface="Adobe Devanagari" panose="02040503050201020203" pitchFamily="18" charset="0"/>
                  <a:cs typeface="Adobe Devanagari" panose="02040503050201020203" pitchFamily="18" charset="0"/>
                </a:rPr>
                <a:t>Veterans Affairs and Services</a:t>
              </a:r>
            </a:p>
            <a:p>
              <a:r>
                <a:rPr lang="en-US" sz="2600" dirty="0">
                  <a:solidFill>
                    <a:srgbClr val="1F427A"/>
                  </a:solidFill>
                  <a:latin typeface="Adobe Devanagari" panose="02040503050201020203" pitchFamily="18" charset="0"/>
                  <a:cs typeface="Adobe Devanagari" panose="02040503050201020203" pitchFamily="18" charset="0"/>
                </a:rPr>
                <a:t>Ritenour Building #147A</a:t>
              </a:r>
            </a:p>
            <a:p>
              <a:r>
                <a:rPr lang="en-US" sz="2600" dirty="0">
                  <a:solidFill>
                    <a:srgbClr val="1F427A"/>
                  </a:solidFill>
                  <a:latin typeface="Adobe Devanagari" panose="02040503050201020203" pitchFamily="18" charset="0"/>
                  <a:cs typeface="Adobe Devanagari" panose="02040503050201020203" pitchFamily="18" charset="0"/>
                </a:rPr>
                <a:t>371 Pollock Road</a:t>
              </a:r>
            </a:p>
            <a:p>
              <a:r>
                <a:rPr lang="en-US" sz="2600" dirty="0">
                  <a:solidFill>
                    <a:srgbClr val="1F427A"/>
                  </a:solidFill>
                  <a:latin typeface="Adobe Devanagari" panose="02040503050201020203" pitchFamily="18" charset="0"/>
                  <a:cs typeface="Adobe Devanagari" panose="02040503050201020203" pitchFamily="18" charset="0"/>
                </a:rPr>
                <a:t>University Park, PA 16802-6701</a:t>
              </a:r>
            </a:p>
          </p:txBody>
        </p:sp>
        <p:sp>
          <p:nvSpPr>
            <p:cNvPr id="10" name="TextBox 9" descr="&#10;">
              <a:extLst>
                <a:ext uri="{FF2B5EF4-FFF2-40B4-BE49-F238E27FC236}">
                  <a16:creationId xmlns:a16="http://schemas.microsoft.com/office/drawing/2014/main" id="{E7F7BAE2-8A86-D3AB-C8C5-4A0DC6D4F04D}"/>
                </a:ext>
              </a:extLst>
            </p:cNvPr>
            <p:cNvSpPr txBox="1"/>
            <p:nvPr/>
          </p:nvSpPr>
          <p:spPr>
            <a:xfrm>
              <a:off x="1268172" y="621529"/>
              <a:ext cx="5726055" cy="954107"/>
            </a:xfrm>
            <a:prstGeom prst="rect">
              <a:avLst/>
            </a:prstGeom>
            <a:noFill/>
          </p:spPr>
          <p:txBody>
            <a:bodyPr wrap="none" rtlCol="0">
              <a:spAutoFit/>
            </a:bodyPr>
            <a:lstStyle/>
            <a:p>
              <a:r>
                <a:rPr lang="en-US" sz="3200" b="1" dirty="0">
                  <a:solidFill>
                    <a:srgbClr val="1E437A"/>
                  </a:solidFill>
                  <a:latin typeface="Adobe Devanagari" panose="02040503050201020203" pitchFamily="18" charset="0"/>
                  <a:cs typeface="Adobe Devanagari" panose="02040503050201020203" pitchFamily="18" charset="0"/>
                </a:rPr>
                <a:t>Eugene L. McFeely</a:t>
              </a:r>
            </a:p>
            <a:p>
              <a:r>
                <a:rPr lang="en-US" sz="2400" dirty="0">
                  <a:solidFill>
                    <a:srgbClr val="1E437A"/>
                  </a:solidFill>
                  <a:latin typeface="Adobe Devanagari" panose="02040503050201020203" pitchFamily="18" charset="0"/>
                  <a:cs typeface="Adobe Devanagari" panose="02040503050201020203" pitchFamily="18" charset="0"/>
                </a:rPr>
                <a:t>Senior Director, Veterans Affairs and Services</a:t>
              </a:r>
            </a:p>
          </p:txBody>
        </p:sp>
        <p:sp>
          <p:nvSpPr>
            <p:cNvPr id="13" name="TextBox 12">
              <a:extLst>
                <a:ext uri="{FF2B5EF4-FFF2-40B4-BE49-F238E27FC236}">
                  <a16:creationId xmlns:a16="http://schemas.microsoft.com/office/drawing/2014/main" id="{F22A7CCA-5F54-8062-B20E-404BE660636E}"/>
                </a:ext>
              </a:extLst>
            </p:cNvPr>
            <p:cNvSpPr txBox="1"/>
            <p:nvPr/>
          </p:nvSpPr>
          <p:spPr>
            <a:xfrm>
              <a:off x="8318954" y="754094"/>
              <a:ext cx="2393732" cy="830997"/>
            </a:xfrm>
            <a:prstGeom prst="rect">
              <a:avLst/>
            </a:prstGeom>
            <a:noFill/>
          </p:spPr>
          <p:txBody>
            <a:bodyPr wrap="none" rtlCol="0">
              <a:spAutoFit/>
            </a:bodyPr>
            <a:lstStyle/>
            <a:p>
              <a:r>
                <a:rPr lang="en-US" sz="2400" dirty="0">
                  <a:solidFill>
                    <a:srgbClr val="1F427A"/>
                  </a:solidFill>
                  <a:latin typeface="Adobe Devanagari" panose="02040503050201020203" pitchFamily="18" charset="0"/>
                  <a:cs typeface="Adobe Devanagari" panose="02040503050201020203" pitchFamily="18" charset="0"/>
                </a:rPr>
                <a:t>814-865-5676</a:t>
              </a:r>
            </a:p>
            <a:p>
              <a:r>
                <a:rPr lang="en-US" sz="2400" dirty="0">
                  <a:solidFill>
                    <a:srgbClr val="1F427A"/>
                  </a:solidFill>
                  <a:latin typeface="Adobe Devanagari" panose="02040503050201020203" pitchFamily="18" charset="0"/>
                  <a:cs typeface="Adobe Devanagari" panose="02040503050201020203" pitchFamily="18" charset="0"/>
                </a:rPr>
                <a:t>elm101@psu.edu</a:t>
              </a:r>
            </a:p>
          </p:txBody>
        </p:sp>
        <p:sp>
          <p:nvSpPr>
            <p:cNvPr id="14" name="Rectangle 13">
              <a:extLst>
                <a:ext uri="{FF2B5EF4-FFF2-40B4-BE49-F238E27FC236}">
                  <a16:creationId xmlns:a16="http://schemas.microsoft.com/office/drawing/2014/main" id="{7661F6AE-BF33-4B6F-D82F-57AB59502B0E}"/>
                </a:ext>
              </a:extLst>
            </p:cNvPr>
            <p:cNvSpPr/>
            <p:nvPr/>
          </p:nvSpPr>
          <p:spPr>
            <a:xfrm>
              <a:off x="623944" y="357810"/>
              <a:ext cx="10897495" cy="54466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FBCB4BC6-FFB2-2EC5-06C4-A6487C0D5187}"/>
              </a:ext>
            </a:extLst>
          </p:cNvPr>
          <p:cNvSpPr txBox="1"/>
          <p:nvPr/>
        </p:nvSpPr>
        <p:spPr>
          <a:xfrm>
            <a:off x="4039115" y="136525"/>
            <a:ext cx="4117089" cy="369332"/>
          </a:xfrm>
          <a:prstGeom prst="rect">
            <a:avLst/>
          </a:prstGeom>
          <a:noFill/>
          <a:ln w="28575">
            <a:solidFill>
              <a:srgbClr val="1E437A"/>
            </a:solidFill>
          </a:ln>
        </p:spPr>
        <p:txBody>
          <a:bodyPr wrap="none" rtlCol="0">
            <a:spAutoFit/>
          </a:bodyPr>
          <a:lstStyle/>
          <a:p>
            <a:r>
              <a:rPr lang="en-US" b="1" dirty="0"/>
              <a:t>Military-Connected Student Ombudsman</a:t>
            </a:r>
          </a:p>
        </p:txBody>
      </p:sp>
      <p:sp>
        <p:nvSpPr>
          <p:cNvPr id="7" name="Footer Placeholder 6">
            <a:extLst>
              <a:ext uri="{FF2B5EF4-FFF2-40B4-BE49-F238E27FC236}">
                <a16:creationId xmlns:a16="http://schemas.microsoft.com/office/drawing/2014/main" id="{AF8E2687-455E-F2F3-E33B-18CD271B3E8A}"/>
              </a:ext>
            </a:extLst>
          </p:cNvPr>
          <p:cNvSpPr>
            <a:spLocks noGrp="1"/>
          </p:cNvSpPr>
          <p:nvPr>
            <p:ph type="ftr" sz="quarter" idx="11"/>
          </p:nvPr>
        </p:nvSpPr>
        <p:spPr/>
        <p:txBody>
          <a:bodyPr/>
          <a:lstStyle/>
          <a:p>
            <a:r>
              <a:rPr lang="en-US"/>
              <a:t>Serving Those Who Served</a:t>
            </a:r>
          </a:p>
        </p:txBody>
      </p:sp>
    </p:spTree>
    <p:extLst>
      <p:ext uri="{BB962C8B-B14F-4D97-AF65-F5344CB8AC3E}">
        <p14:creationId xmlns:p14="http://schemas.microsoft.com/office/powerpoint/2010/main" val="358009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16B10-2CA4-4708-E9B9-067B4B15944B}"/>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6A50880E-7EA0-9DCA-5D8F-DBA550180C35}"/>
              </a:ext>
            </a:extLst>
          </p:cNvPr>
          <p:cNvSpPr>
            <a:spLocks noGrp="1"/>
          </p:cNvSpPr>
          <p:nvPr>
            <p:ph type="sldNum" sz="quarter" idx="12"/>
          </p:nvPr>
        </p:nvSpPr>
        <p:spPr/>
        <p:txBody>
          <a:bodyPr/>
          <a:lstStyle/>
          <a:p>
            <a:fld id="{201B6C20-C78C-494C-89AA-D25EEBE90C77}" type="slidenum">
              <a:rPr lang="en-US" smtClean="0"/>
              <a:pPr/>
              <a:t>29</a:t>
            </a:fld>
            <a:endParaRPr lang="en-US"/>
          </a:p>
        </p:txBody>
      </p:sp>
      <p:sp>
        <p:nvSpPr>
          <p:cNvPr id="12" name="Date Placeholder 11">
            <a:extLst>
              <a:ext uri="{FF2B5EF4-FFF2-40B4-BE49-F238E27FC236}">
                <a16:creationId xmlns:a16="http://schemas.microsoft.com/office/drawing/2014/main" id="{4DA4B0AC-AE67-F838-C2F6-6838FF27E6FC}"/>
              </a:ext>
            </a:extLst>
          </p:cNvPr>
          <p:cNvSpPr>
            <a:spLocks noGrp="1"/>
          </p:cNvSpPr>
          <p:nvPr>
            <p:ph type="dt" sz="half" idx="10"/>
          </p:nvPr>
        </p:nvSpPr>
        <p:spPr/>
        <p:txBody>
          <a:bodyPr/>
          <a:lstStyle/>
          <a:p>
            <a:r>
              <a:rPr lang="en-US"/>
              <a:t>Deployment 101 Faculty &amp; Staff</a:t>
            </a:r>
          </a:p>
        </p:txBody>
      </p:sp>
      <p:grpSp>
        <p:nvGrpSpPr>
          <p:cNvPr id="15" name="Group 14">
            <a:extLst>
              <a:ext uri="{FF2B5EF4-FFF2-40B4-BE49-F238E27FC236}">
                <a16:creationId xmlns:a16="http://schemas.microsoft.com/office/drawing/2014/main" id="{4EA8DE2E-852B-C71E-CCFA-13A1E002F97E}"/>
              </a:ext>
            </a:extLst>
          </p:cNvPr>
          <p:cNvGrpSpPr/>
          <p:nvPr/>
        </p:nvGrpSpPr>
        <p:grpSpPr>
          <a:xfrm>
            <a:off x="623944" y="739547"/>
            <a:ext cx="10897495" cy="5446643"/>
            <a:chOff x="623944" y="357810"/>
            <a:chExt cx="10897495" cy="5446643"/>
          </a:xfrm>
        </p:grpSpPr>
        <p:pic>
          <p:nvPicPr>
            <p:cNvPr id="3" name="Picture 2" descr="Penn State logo.&#10;">
              <a:extLst>
                <a:ext uri="{FF2B5EF4-FFF2-40B4-BE49-F238E27FC236}">
                  <a16:creationId xmlns:a16="http://schemas.microsoft.com/office/drawing/2014/main" id="{BA9BBAA3-B834-34CC-6645-66BF51083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669" y="2285132"/>
              <a:ext cx="5100813" cy="1600380"/>
            </a:xfrm>
            <a:prstGeom prst="rect">
              <a:avLst/>
            </a:prstGeom>
          </p:spPr>
        </p:pic>
        <p:sp>
          <p:nvSpPr>
            <p:cNvPr id="4" name="TextBox 3">
              <a:extLst>
                <a:ext uri="{FF2B5EF4-FFF2-40B4-BE49-F238E27FC236}">
                  <a16:creationId xmlns:a16="http://schemas.microsoft.com/office/drawing/2014/main" id="{A56E1951-636C-A1F6-F449-BEAB49842B2B}"/>
                </a:ext>
              </a:extLst>
            </p:cNvPr>
            <p:cNvSpPr txBox="1"/>
            <p:nvPr/>
          </p:nvSpPr>
          <p:spPr>
            <a:xfrm>
              <a:off x="2926037" y="3619501"/>
              <a:ext cx="4683650" cy="2092881"/>
            </a:xfrm>
            <a:prstGeom prst="rect">
              <a:avLst/>
            </a:prstGeom>
            <a:noFill/>
          </p:spPr>
          <p:txBody>
            <a:bodyPr wrap="square" rtlCol="0">
              <a:spAutoFit/>
            </a:bodyPr>
            <a:lstStyle/>
            <a:p>
              <a:r>
                <a:rPr lang="en-US" sz="2600" dirty="0">
                  <a:solidFill>
                    <a:srgbClr val="1F427A"/>
                  </a:solidFill>
                  <a:latin typeface="Adobe Devanagari" panose="02040503050201020203" pitchFamily="18" charset="0"/>
                  <a:cs typeface="Adobe Devanagari" panose="02040503050201020203" pitchFamily="18" charset="0"/>
                </a:rPr>
                <a:t>Education Equity</a:t>
              </a:r>
            </a:p>
            <a:p>
              <a:r>
                <a:rPr lang="en-US" sz="2600" dirty="0">
                  <a:solidFill>
                    <a:srgbClr val="1F427A"/>
                  </a:solidFill>
                  <a:latin typeface="Adobe Devanagari" panose="02040503050201020203" pitchFamily="18" charset="0"/>
                  <a:cs typeface="Adobe Devanagari" panose="02040503050201020203" pitchFamily="18" charset="0"/>
                </a:rPr>
                <a:t>Office of Veterans Programs</a:t>
              </a:r>
            </a:p>
            <a:p>
              <a:r>
                <a:rPr lang="en-US" sz="2600" dirty="0">
                  <a:solidFill>
                    <a:srgbClr val="1F427A"/>
                  </a:solidFill>
                  <a:latin typeface="Adobe Devanagari" panose="02040503050201020203" pitchFamily="18" charset="0"/>
                  <a:cs typeface="Adobe Devanagari" panose="02040503050201020203" pitchFamily="18" charset="0"/>
                </a:rPr>
                <a:t>Ritenour Building #146</a:t>
              </a:r>
            </a:p>
            <a:p>
              <a:r>
                <a:rPr lang="en-US" sz="2600" dirty="0">
                  <a:solidFill>
                    <a:srgbClr val="1F427A"/>
                  </a:solidFill>
                  <a:latin typeface="Adobe Devanagari" panose="02040503050201020203" pitchFamily="18" charset="0"/>
                  <a:cs typeface="Adobe Devanagari" panose="02040503050201020203" pitchFamily="18" charset="0"/>
                </a:rPr>
                <a:t>371 Pollock Road</a:t>
              </a:r>
            </a:p>
            <a:p>
              <a:r>
                <a:rPr lang="en-US" sz="2600" dirty="0">
                  <a:solidFill>
                    <a:srgbClr val="1F427A"/>
                  </a:solidFill>
                  <a:latin typeface="Adobe Devanagari" panose="02040503050201020203" pitchFamily="18" charset="0"/>
                  <a:cs typeface="Adobe Devanagari" panose="02040503050201020203" pitchFamily="18" charset="0"/>
                </a:rPr>
                <a:t>University Park, PA 16802-6701</a:t>
              </a:r>
            </a:p>
          </p:txBody>
        </p:sp>
        <p:sp>
          <p:nvSpPr>
            <p:cNvPr id="10" name="TextBox 9" descr="&#10;">
              <a:extLst>
                <a:ext uri="{FF2B5EF4-FFF2-40B4-BE49-F238E27FC236}">
                  <a16:creationId xmlns:a16="http://schemas.microsoft.com/office/drawing/2014/main" id="{3A9AF8EE-9002-318E-A937-0F8AB9B2658A}"/>
                </a:ext>
              </a:extLst>
            </p:cNvPr>
            <p:cNvSpPr txBox="1"/>
            <p:nvPr/>
          </p:nvSpPr>
          <p:spPr>
            <a:xfrm>
              <a:off x="1268172" y="621529"/>
              <a:ext cx="5972725" cy="954107"/>
            </a:xfrm>
            <a:prstGeom prst="rect">
              <a:avLst/>
            </a:prstGeom>
            <a:noFill/>
          </p:spPr>
          <p:txBody>
            <a:bodyPr wrap="none" rtlCol="0">
              <a:spAutoFit/>
            </a:bodyPr>
            <a:lstStyle/>
            <a:p>
              <a:r>
                <a:rPr lang="en-US" sz="3200" b="1" dirty="0">
                  <a:solidFill>
                    <a:srgbClr val="1E437A"/>
                  </a:solidFill>
                  <a:latin typeface="Adobe Devanagari" panose="02040503050201020203" pitchFamily="18" charset="0"/>
                  <a:cs typeface="Adobe Devanagari" panose="02040503050201020203" pitchFamily="18" charset="0"/>
                </a:rPr>
                <a:t>Steve Dolphin</a:t>
              </a:r>
            </a:p>
            <a:p>
              <a:r>
                <a:rPr lang="en-US" sz="2400" dirty="0">
                  <a:solidFill>
                    <a:srgbClr val="1E437A"/>
                  </a:solidFill>
                  <a:latin typeface="Adobe Devanagari" panose="02040503050201020203" pitchFamily="18" charset="0"/>
                  <a:cs typeface="Adobe Devanagari" panose="02040503050201020203" pitchFamily="18" charset="0"/>
                </a:rPr>
                <a:t>Assistant Director of Programming &amp; Outreach</a:t>
              </a:r>
            </a:p>
          </p:txBody>
        </p:sp>
        <p:sp>
          <p:nvSpPr>
            <p:cNvPr id="13" name="TextBox 12">
              <a:extLst>
                <a:ext uri="{FF2B5EF4-FFF2-40B4-BE49-F238E27FC236}">
                  <a16:creationId xmlns:a16="http://schemas.microsoft.com/office/drawing/2014/main" id="{D75996A8-6E19-CC58-F31F-1552611C1497}"/>
                </a:ext>
              </a:extLst>
            </p:cNvPr>
            <p:cNvSpPr txBox="1"/>
            <p:nvPr/>
          </p:nvSpPr>
          <p:spPr>
            <a:xfrm>
              <a:off x="8318954" y="754094"/>
              <a:ext cx="2212593" cy="830997"/>
            </a:xfrm>
            <a:prstGeom prst="rect">
              <a:avLst/>
            </a:prstGeom>
            <a:noFill/>
          </p:spPr>
          <p:txBody>
            <a:bodyPr wrap="none" rtlCol="0">
              <a:spAutoFit/>
            </a:bodyPr>
            <a:lstStyle/>
            <a:p>
              <a:r>
                <a:rPr lang="en-US" sz="2400" dirty="0">
                  <a:solidFill>
                    <a:srgbClr val="1F427A"/>
                  </a:solidFill>
                  <a:latin typeface="Adobe Devanagari" panose="02040503050201020203" pitchFamily="18" charset="0"/>
                  <a:cs typeface="Adobe Devanagari" panose="02040503050201020203" pitchFamily="18" charset="0"/>
                </a:rPr>
                <a:t>814-863-0465</a:t>
              </a:r>
            </a:p>
            <a:p>
              <a:r>
                <a:rPr lang="en-US" sz="2400" dirty="0">
                  <a:solidFill>
                    <a:srgbClr val="1F427A"/>
                  </a:solidFill>
                  <a:latin typeface="Adobe Devanagari" panose="02040503050201020203" pitchFamily="18" charset="0"/>
                  <a:cs typeface="Adobe Devanagari" panose="02040503050201020203" pitchFamily="18" charset="0"/>
                </a:rPr>
                <a:t>snd10@psu.edu</a:t>
              </a:r>
            </a:p>
          </p:txBody>
        </p:sp>
        <p:sp>
          <p:nvSpPr>
            <p:cNvPr id="14" name="Rectangle 13">
              <a:extLst>
                <a:ext uri="{FF2B5EF4-FFF2-40B4-BE49-F238E27FC236}">
                  <a16:creationId xmlns:a16="http://schemas.microsoft.com/office/drawing/2014/main" id="{FA8E03C8-A559-C756-CA50-16875D0DAF8C}"/>
                </a:ext>
              </a:extLst>
            </p:cNvPr>
            <p:cNvSpPr/>
            <p:nvPr/>
          </p:nvSpPr>
          <p:spPr>
            <a:xfrm>
              <a:off x="623944" y="357810"/>
              <a:ext cx="10897495" cy="54466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44EDDFE-F3F6-56AF-B46C-B5390F93917D}"/>
              </a:ext>
            </a:extLst>
          </p:cNvPr>
          <p:cNvSpPr txBox="1"/>
          <p:nvPr/>
        </p:nvSpPr>
        <p:spPr>
          <a:xfrm>
            <a:off x="3568594" y="136525"/>
            <a:ext cx="5072992" cy="369332"/>
          </a:xfrm>
          <a:prstGeom prst="rect">
            <a:avLst/>
          </a:prstGeom>
          <a:noFill/>
          <a:ln w="28575">
            <a:solidFill>
              <a:srgbClr val="1E437A"/>
            </a:solidFill>
          </a:ln>
        </p:spPr>
        <p:txBody>
          <a:bodyPr wrap="none" rtlCol="0">
            <a:spAutoFit/>
          </a:bodyPr>
          <a:lstStyle/>
          <a:p>
            <a:r>
              <a:rPr lang="en-US" b="1" dirty="0"/>
              <a:t>Military-Connected Student Outreach Coordination</a:t>
            </a:r>
          </a:p>
        </p:txBody>
      </p:sp>
      <p:sp>
        <p:nvSpPr>
          <p:cNvPr id="7" name="Footer Placeholder 6">
            <a:extLst>
              <a:ext uri="{FF2B5EF4-FFF2-40B4-BE49-F238E27FC236}">
                <a16:creationId xmlns:a16="http://schemas.microsoft.com/office/drawing/2014/main" id="{AE73027F-A373-EE88-AAA3-D7B50F2C8442}"/>
              </a:ext>
            </a:extLst>
          </p:cNvPr>
          <p:cNvSpPr>
            <a:spLocks noGrp="1"/>
          </p:cNvSpPr>
          <p:nvPr>
            <p:ph type="ftr" sz="quarter" idx="11"/>
          </p:nvPr>
        </p:nvSpPr>
        <p:spPr/>
        <p:txBody>
          <a:bodyPr/>
          <a:lstStyle/>
          <a:p>
            <a:r>
              <a:rPr lang="en-US"/>
              <a:t>Serving Those Who Served</a:t>
            </a:r>
          </a:p>
        </p:txBody>
      </p:sp>
    </p:spTree>
    <p:extLst>
      <p:ext uri="{BB962C8B-B14F-4D97-AF65-F5344CB8AC3E}">
        <p14:creationId xmlns:p14="http://schemas.microsoft.com/office/powerpoint/2010/main" val="305095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58BD-B680-47F8-AB29-CB89A855C881}"/>
              </a:ext>
            </a:extLst>
          </p:cNvPr>
          <p:cNvSpPr>
            <a:spLocks noGrp="1"/>
          </p:cNvSpPr>
          <p:nvPr>
            <p:ph type="title"/>
          </p:nvPr>
        </p:nvSpPr>
        <p:spPr/>
        <p:txBody>
          <a:bodyPr/>
          <a:lstStyle/>
          <a:p>
            <a:pPr algn="ctr"/>
            <a:r>
              <a:rPr lang="en-US" dirty="0"/>
              <a:t>Introductions</a:t>
            </a:r>
          </a:p>
        </p:txBody>
      </p:sp>
      <p:sp>
        <p:nvSpPr>
          <p:cNvPr id="3" name="Content Placeholder 2">
            <a:extLst>
              <a:ext uri="{FF2B5EF4-FFF2-40B4-BE49-F238E27FC236}">
                <a16:creationId xmlns:a16="http://schemas.microsoft.com/office/drawing/2014/main" id="{74252AC9-9B2A-450A-A4F9-F66D44157AF1}"/>
              </a:ext>
            </a:extLst>
          </p:cNvPr>
          <p:cNvSpPr>
            <a:spLocks noGrp="1"/>
          </p:cNvSpPr>
          <p:nvPr>
            <p:ph idx="1"/>
          </p:nvPr>
        </p:nvSpPr>
        <p:spPr>
          <a:xfrm>
            <a:off x="2131218" y="1696191"/>
            <a:ext cx="8767785" cy="4351338"/>
          </a:xfrm>
        </p:spPr>
        <p:txBody>
          <a:bodyPr vert="horz" lIns="91440" tIns="45720" rIns="91440" bIns="45720" rtlCol="0" anchor="t">
            <a:normAutofit/>
          </a:bodyPr>
          <a:lstStyle/>
          <a:p>
            <a:pPr>
              <a:lnSpc>
                <a:spcPct val="100000"/>
              </a:lnSpc>
              <a:spcBef>
                <a:spcPts val="0"/>
              </a:spcBef>
            </a:pPr>
            <a:r>
              <a:rPr lang="en-US" sz="2400" dirty="0"/>
              <a:t>Renée Thornton-Roop</a:t>
            </a:r>
          </a:p>
          <a:p>
            <a:pPr lvl="1">
              <a:lnSpc>
                <a:spcPct val="100000"/>
              </a:lnSpc>
              <a:spcBef>
                <a:spcPts val="0"/>
              </a:spcBef>
            </a:pPr>
            <a:r>
              <a:rPr lang="en-US" sz="2000" dirty="0"/>
              <a:t>Senior Director, Office of Veterans Programs</a:t>
            </a:r>
          </a:p>
          <a:p>
            <a:pPr lvl="1">
              <a:lnSpc>
                <a:spcPct val="100000"/>
              </a:lnSpc>
              <a:spcBef>
                <a:spcPts val="0"/>
              </a:spcBef>
            </a:pPr>
            <a:r>
              <a:rPr lang="en-US" sz="2000" dirty="0">
                <a:latin typeface="Franklin Gothic Book"/>
              </a:rPr>
              <a:t>Education Equity</a:t>
            </a:r>
          </a:p>
          <a:p>
            <a:pPr lvl="1">
              <a:lnSpc>
                <a:spcPct val="100000"/>
              </a:lnSpc>
              <a:spcBef>
                <a:spcPts val="0"/>
              </a:spcBef>
            </a:pPr>
            <a:endParaRPr lang="en-US" sz="2000" dirty="0"/>
          </a:p>
          <a:p>
            <a:pPr>
              <a:lnSpc>
                <a:spcPct val="100000"/>
              </a:lnSpc>
              <a:spcBef>
                <a:spcPts val="0"/>
              </a:spcBef>
            </a:pPr>
            <a:r>
              <a:rPr lang="en-US" sz="2400" dirty="0"/>
              <a:t>Eugene McFeely</a:t>
            </a:r>
          </a:p>
          <a:p>
            <a:pPr lvl="1">
              <a:lnSpc>
                <a:spcPct val="100000"/>
              </a:lnSpc>
              <a:spcBef>
                <a:spcPts val="0"/>
              </a:spcBef>
            </a:pPr>
            <a:r>
              <a:rPr lang="en-US" sz="2000" dirty="0"/>
              <a:t>Senior Director, Veterans Affairs and Services</a:t>
            </a:r>
          </a:p>
          <a:p>
            <a:pPr lvl="1">
              <a:lnSpc>
                <a:spcPct val="100000"/>
              </a:lnSpc>
              <a:spcBef>
                <a:spcPts val="0"/>
              </a:spcBef>
            </a:pPr>
            <a:r>
              <a:rPr lang="en-US" sz="2000" dirty="0"/>
              <a:t>Office of the President</a:t>
            </a:r>
          </a:p>
          <a:p>
            <a:pPr lvl="1">
              <a:lnSpc>
                <a:spcPct val="100000"/>
              </a:lnSpc>
              <a:spcBef>
                <a:spcPts val="0"/>
              </a:spcBef>
            </a:pPr>
            <a:endParaRPr lang="en-US" sz="2000" dirty="0"/>
          </a:p>
          <a:p>
            <a:pPr>
              <a:lnSpc>
                <a:spcPct val="100000"/>
              </a:lnSpc>
              <a:spcBef>
                <a:spcPts val="0"/>
              </a:spcBef>
            </a:pPr>
            <a:r>
              <a:rPr lang="en-US" sz="2400" dirty="0"/>
              <a:t>Steve Dolphin</a:t>
            </a:r>
          </a:p>
          <a:p>
            <a:pPr lvl="1">
              <a:lnSpc>
                <a:spcPct val="100000"/>
              </a:lnSpc>
              <a:spcBef>
                <a:spcPts val="0"/>
              </a:spcBef>
            </a:pPr>
            <a:r>
              <a:rPr lang="en-US" sz="2000" dirty="0"/>
              <a:t>Assistant Director Programming &amp; Outreach, Office of Veterans Programs</a:t>
            </a:r>
          </a:p>
          <a:p>
            <a:pPr lvl="1">
              <a:lnSpc>
                <a:spcPct val="100000"/>
              </a:lnSpc>
              <a:spcBef>
                <a:spcPts val="0"/>
              </a:spcBef>
            </a:pPr>
            <a:r>
              <a:rPr lang="en-US" sz="2000" dirty="0"/>
              <a:t>Education Equity</a:t>
            </a:r>
          </a:p>
          <a:p>
            <a:pPr marL="457200" lvl="1" indent="0">
              <a:lnSpc>
                <a:spcPct val="100000"/>
              </a:lnSpc>
              <a:spcBef>
                <a:spcPts val="0"/>
              </a:spcBef>
              <a:buNone/>
            </a:pPr>
            <a:endParaRPr lang="en-US" sz="2000" dirty="0"/>
          </a:p>
          <a:p>
            <a:endParaRPr lang="en-US" sz="2400" dirty="0"/>
          </a:p>
        </p:txBody>
      </p:sp>
      <p:sp>
        <p:nvSpPr>
          <p:cNvPr id="4" name="Date Placeholder 3">
            <a:extLst>
              <a:ext uri="{FF2B5EF4-FFF2-40B4-BE49-F238E27FC236}">
                <a16:creationId xmlns:a16="http://schemas.microsoft.com/office/drawing/2014/main" id="{89EF3DAA-73DB-4DF4-B154-03D406A61F35}"/>
              </a:ext>
            </a:extLst>
          </p:cNvPr>
          <p:cNvSpPr>
            <a:spLocks noGrp="1"/>
          </p:cNvSpPr>
          <p:nvPr>
            <p:ph type="dt" sz="half" idx="10"/>
          </p:nvPr>
        </p:nvSpPr>
        <p:spPr/>
        <p:txBody>
          <a:bodyPr/>
          <a:lstStyle/>
          <a:p>
            <a:r>
              <a:rPr lang="en-US"/>
              <a:t>Deployment 101 Faculty &amp; Staff</a:t>
            </a:r>
          </a:p>
        </p:txBody>
      </p:sp>
      <p:sp>
        <p:nvSpPr>
          <p:cNvPr id="6" name="Slide Number Placeholder 5">
            <a:extLst>
              <a:ext uri="{FF2B5EF4-FFF2-40B4-BE49-F238E27FC236}">
                <a16:creationId xmlns:a16="http://schemas.microsoft.com/office/drawing/2014/main" id="{F078C053-E482-464C-8D17-AF7D989FE5D8}"/>
              </a:ext>
            </a:extLst>
          </p:cNvPr>
          <p:cNvSpPr>
            <a:spLocks noGrp="1"/>
          </p:cNvSpPr>
          <p:nvPr>
            <p:ph type="sldNum" sz="quarter" idx="12"/>
          </p:nvPr>
        </p:nvSpPr>
        <p:spPr/>
        <p:txBody>
          <a:bodyPr/>
          <a:lstStyle/>
          <a:p>
            <a:fld id="{201B6C20-C78C-494C-89AA-D25EEBE90C77}" type="slidenum">
              <a:rPr lang="en-US" smtClean="0"/>
              <a:t>3</a:t>
            </a:fld>
            <a:endParaRPr lang="en-US"/>
          </a:p>
        </p:txBody>
      </p:sp>
      <p:pic>
        <p:nvPicPr>
          <p:cNvPr id="11" name="Picture 10" descr="&#10;">
            <a:extLst>
              <a:ext uri="{FF2B5EF4-FFF2-40B4-BE49-F238E27FC236}">
                <a16:creationId xmlns:a16="http://schemas.microsoft.com/office/drawing/2014/main" id="{61816F44-6C54-4A14-B441-3DA888D18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88035" y="1807831"/>
            <a:ext cx="1078700" cy="646799"/>
          </a:xfrm>
          <a:prstGeom prst="rect">
            <a:avLst/>
          </a:prstGeom>
        </p:spPr>
      </p:pic>
      <p:pic>
        <p:nvPicPr>
          <p:cNvPr id="14" name="Picture 13" descr="Decorative&#10;">
            <a:extLst>
              <a:ext uri="{FF2B5EF4-FFF2-40B4-BE49-F238E27FC236}">
                <a16:creationId xmlns:a16="http://schemas.microsoft.com/office/drawing/2014/main" id="{C1B5101D-C72C-4E3C-9AE5-366363E17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88326" y="3110218"/>
            <a:ext cx="1078700" cy="646799"/>
          </a:xfrm>
          <a:prstGeom prst="rect">
            <a:avLst/>
          </a:prstGeom>
        </p:spPr>
      </p:pic>
      <p:grpSp>
        <p:nvGrpSpPr>
          <p:cNvPr id="12" name="Group 11">
            <a:extLst>
              <a:ext uri="{FF2B5EF4-FFF2-40B4-BE49-F238E27FC236}">
                <a16:creationId xmlns:a16="http://schemas.microsoft.com/office/drawing/2014/main" id="{5EDBF299-6332-D922-6931-9138619A5011}"/>
              </a:ext>
            </a:extLst>
          </p:cNvPr>
          <p:cNvGrpSpPr/>
          <p:nvPr/>
        </p:nvGrpSpPr>
        <p:grpSpPr>
          <a:xfrm>
            <a:off x="0" y="5832507"/>
            <a:ext cx="12192000" cy="1025493"/>
            <a:chOff x="0" y="5832507"/>
            <a:chExt cx="12192000" cy="1025493"/>
          </a:xfrm>
        </p:grpSpPr>
        <p:sp>
          <p:nvSpPr>
            <p:cNvPr id="10" name="Rectangle 9">
              <a:extLst>
                <a:ext uri="{FF2B5EF4-FFF2-40B4-BE49-F238E27FC236}">
                  <a16:creationId xmlns:a16="http://schemas.microsoft.com/office/drawing/2014/main" id="{89B1DDFE-3684-8DFF-77C8-56FBBC4E050F}"/>
                </a:ext>
              </a:extLst>
            </p:cNvPr>
            <p:cNvSpPr/>
            <p:nvPr/>
          </p:nvSpPr>
          <p:spPr>
            <a:xfrm>
              <a:off x="0" y="5832507"/>
              <a:ext cx="12192000" cy="1025493"/>
            </a:xfrm>
            <a:prstGeom prst="rect">
              <a:avLst/>
            </a:prstGeom>
            <a:solidFill>
              <a:srgbClr val="001E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application&#10;&#10;Description automatically generated">
              <a:extLst>
                <a:ext uri="{FF2B5EF4-FFF2-40B4-BE49-F238E27FC236}">
                  <a16:creationId xmlns:a16="http://schemas.microsoft.com/office/drawing/2014/main" id="{0F6B52B7-0F83-A703-15A9-BE4D5B22CA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529"/>
            <a:stretch/>
          </p:blipFill>
          <p:spPr>
            <a:xfrm>
              <a:off x="4651433" y="5832507"/>
              <a:ext cx="2877128" cy="1017180"/>
            </a:xfrm>
            <a:prstGeom prst="rect">
              <a:avLst/>
            </a:prstGeom>
          </p:spPr>
        </p:pic>
      </p:grpSp>
      <p:sp>
        <p:nvSpPr>
          <p:cNvPr id="7" name="TextBox 6">
            <a:extLst>
              <a:ext uri="{FF2B5EF4-FFF2-40B4-BE49-F238E27FC236}">
                <a16:creationId xmlns:a16="http://schemas.microsoft.com/office/drawing/2014/main" id="{64EE5272-DBF3-CE6B-D44B-E1E873C4832D}"/>
              </a:ext>
            </a:extLst>
          </p:cNvPr>
          <p:cNvSpPr txBox="1"/>
          <p:nvPr/>
        </p:nvSpPr>
        <p:spPr>
          <a:xfrm>
            <a:off x="5809696" y="8209790"/>
            <a:ext cx="6215743" cy="369332"/>
          </a:xfrm>
          <a:prstGeom prst="rect">
            <a:avLst/>
          </a:prstGeom>
          <a:noFill/>
        </p:spPr>
        <p:txBody>
          <a:bodyPr wrap="square">
            <a:spAutoFit/>
          </a:bodyPr>
          <a:lstStyle/>
          <a:p>
            <a:pPr marL="457200" lvl="1" indent="0">
              <a:lnSpc>
                <a:spcPct val="100000"/>
              </a:lnSpc>
              <a:spcBef>
                <a:spcPts val="0"/>
              </a:spcBef>
              <a:buNone/>
            </a:pPr>
            <a:r>
              <a:rPr lang="en-US" sz="900" i="1" dirty="0">
                <a:latin typeface="Franklin Gothic Book"/>
              </a:rPr>
              <a:t>"GI Bill®” is a registered trademark of the U.S. Department of Veterans Affairs (VA).  More information about education benefits offered by VA is available at the official U.S. government website at </a:t>
            </a:r>
            <a:r>
              <a:rPr lang="en-US" sz="900" i="1" u="sng" dirty="0">
                <a:solidFill>
                  <a:schemeClr val="accent1">
                    <a:lumMod val="75000"/>
                  </a:schemeClr>
                </a:solidFill>
                <a:latin typeface="Franklin Gothic Book"/>
                <a:hlinkClick r:id="rId5">
                  <a:extLst>
                    <a:ext uri="{A12FA001-AC4F-418D-AE19-62706E023703}">
                      <ahyp:hlinkClr xmlns:ahyp="http://schemas.microsoft.com/office/drawing/2018/hyperlinkcolor" val="tx"/>
                    </a:ext>
                  </a:extLst>
                </a:hlinkClick>
              </a:rPr>
              <a:t>www.benefits.va.gov/gibill</a:t>
            </a:r>
            <a:r>
              <a:rPr lang="en-US" sz="900" i="1" dirty="0">
                <a:latin typeface="Franklin Gothic Book"/>
              </a:rPr>
              <a:t>.</a:t>
            </a:r>
          </a:p>
        </p:txBody>
      </p:sp>
      <p:grpSp>
        <p:nvGrpSpPr>
          <p:cNvPr id="17" name="Group 16">
            <a:extLst>
              <a:ext uri="{FF2B5EF4-FFF2-40B4-BE49-F238E27FC236}">
                <a16:creationId xmlns:a16="http://schemas.microsoft.com/office/drawing/2014/main" id="{5C70F7B4-52D3-BB3D-7573-255A60D6A4EE}"/>
              </a:ext>
            </a:extLst>
          </p:cNvPr>
          <p:cNvGrpSpPr/>
          <p:nvPr/>
        </p:nvGrpSpPr>
        <p:grpSpPr>
          <a:xfrm>
            <a:off x="10819211" y="6946120"/>
            <a:ext cx="1069178" cy="762445"/>
            <a:chOff x="9137710" y="3667410"/>
            <a:chExt cx="1069178" cy="762445"/>
          </a:xfrm>
        </p:grpSpPr>
        <p:sp>
          <p:nvSpPr>
            <p:cNvPr id="15" name="Rectangle 14">
              <a:extLst>
                <a:ext uri="{FF2B5EF4-FFF2-40B4-BE49-F238E27FC236}">
                  <a16:creationId xmlns:a16="http://schemas.microsoft.com/office/drawing/2014/main" id="{EDFFD299-08B4-23F0-9E5F-97C8742BD2D0}"/>
                </a:ext>
              </a:extLst>
            </p:cNvPr>
            <p:cNvSpPr/>
            <p:nvPr/>
          </p:nvSpPr>
          <p:spPr>
            <a:xfrm>
              <a:off x="9137710" y="3729337"/>
              <a:ext cx="1069178" cy="636858"/>
            </a:xfrm>
            <a:prstGeom prst="rect">
              <a:avLst/>
            </a:prstGeom>
            <a:solidFill>
              <a:schemeClr val="bg1"/>
            </a:solidFill>
            <a:ln w="28575">
              <a:solidFill>
                <a:srgbClr val="1E4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3412427-DE5F-9121-234F-D57A7ECF26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4639" y="3667410"/>
              <a:ext cx="754100" cy="762445"/>
            </a:xfrm>
            <a:prstGeom prst="rect">
              <a:avLst/>
            </a:prstGeom>
          </p:spPr>
        </p:pic>
      </p:grpSp>
      <p:pic>
        <p:nvPicPr>
          <p:cNvPr id="9" name="Picture 8">
            <a:extLst>
              <a:ext uri="{FF2B5EF4-FFF2-40B4-BE49-F238E27FC236}">
                <a16:creationId xmlns:a16="http://schemas.microsoft.com/office/drawing/2014/main" id="{C3C07C43-929E-4A79-0582-9212830D0F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1706" y="7010328"/>
            <a:ext cx="1069655" cy="641375"/>
          </a:xfrm>
          <a:prstGeom prst="rect">
            <a:avLst/>
          </a:prstGeom>
          <a:ln>
            <a:solidFill>
              <a:schemeClr val="tx1"/>
            </a:solidFill>
          </a:ln>
        </p:spPr>
      </p:pic>
      <p:pic>
        <p:nvPicPr>
          <p:cNvPr id="18" name="Picture 17">
            <a:extLst>
              <a:ext uri="{FF2B5EF4-FFF2-40B4-BE49-F238E27FC236}">
                <a16:creationId xmlns:a16="http://schemas.microsoft.com/office/drawing/2014/main" id="{2E1E67CD-EBC8-8FDB-EDB3-DFF3D5E190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8723" y="6996800"/>
            <a:ext cx="1069721" cy="668433"/>
          </a:xfrm>
          <a:prstGeom prst="rect">
            <a:avLst/>
          </a:prstGeom>
          <a:ln>
            <a:solidFill>
              <a:schemeClr val="tx1"/>
            </a:solidFill>
          </a:ln>
        </p:spPr>
      </p:pic>
      <p:pic>
        <p:nvPicPr>
          <p:cNvPr id="19" name="Picture 18">
            <a:extLst>
              <a:ext uri="{FF2B5EF4-FFF2-40B4-BE49-F238E27FC236}">
                <a16:creationId xmlns:a16="http://schemas.microsoft.com/office/drawing/2014/main" id="{4FF49F44-F0A3-8F7C-0591-3A397BB636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29102" y="7010996"/>
            <a:ext cx="1061672" cy="640041"/>
          </a:xfrm>
          <a:prstGeom prst="rect">
            <a:avLst/>
          </a:prstGeom>
          <a:ln>
            <a:solidFill>
              <a:schemeClr val="tx1"/>
            </a:solidFill>
          </a:ln>
        </p:spPr>
      </p:pic>
      <p:pic>
        <p:nvPicPr>
          <p:cNvPr id="20" name="Picture 19">
            <a:extLst>
              <a:ext uri="{FF2B5EF4-FFF2-40B4-BE49-F238E27FC236}">
                <a16:creationId xmlns:a16="http://schemas.microsoft.com/office/drawing/2014/main" id="{0BD28E86-FADB-591F-87DE-4349422A7D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1132" y="6996700"/>
            <a:ext cx="1093773" cy="668632"/>
          </a:xfrm>
          <a:prstGeom prst="rect">
            <a:avLst/>
          </a:prstGeom>
          <a:ln>
            <a:solidFill>
              <a:schemeClr val="tx1"/>
            </a:solidFill>
          </a:ln>
        </p:spPr>
      </p:pic>
      <p:pic>
        <p:nvPicPr>
          <p:cNvPr id="21" name="Picture 20">
            <a:extLst>
              <a:ext uri="{FF2B5EF4-FFF2-40B4-BE49-F238E27FC236}">
                <a16:creationId xmlns:a16="http://schemas.microsoft.com/office/drawing/2014/main" id="{B62E5F66-0CF4-3039-35EE-AC2F246013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3008" y="7002688"/>
            <a:ext cx="1058270" cy="656656"/>
          </a:xfrm>
          <a:prstGeom prst="rect">
            <a:avLst/>
          </a:prstGeom>
          <a:ln>
            <a:solidFill>
              <a:schemeClr val="tx1"/>
            </a:solidFill>
          </a:ln>
        </p:spPr>
      </p:pic>
      <p:pic>
        <p:nvPicPr>
          <p:cNvPr id="22" name="Picture 21">
            <a:extLst>
              <a:ext uri="{FF2B5EF4-FFF2-40B4-BE49-F238E27FC236}">
                <a16:creationId xmlns:a16="http://schemas.microsoft.com/office/drawing/2014/main" id="{375A7D47-5903-8CDB-C053-13E5B82C58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3343" y="6991497"/>
            <a:ext cx="1090712" cy="679039"/>
          </a:xfrm>
          <a:prstGeom prst="rect">
            <a:avLst/>
          </a:prstGeom>
          <a:ln>
            <a:solidFill>
              <a:schemeClr val="tx1"/>
            </a:solidFill>
          </a:ln>
        </p:spPr>
      </p:pic>
      <p:pic>
        <p:nvPicPr>
          <p:cNvPr id="23" name="Picture 22">
            <a:extLst>
              <a:ext uri="{FF2B5EF4-FFF2-40B4-BE49-F238E27FC236}">
                <a16:creationId xmlns:a16="http://schemas.microsoft.com/office/drawing/2014/main" id="{15151496-49D6-C8EF-6169-1E8506F5D6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01226" y="6981161"/>
            <a:ext cx="1106372" cy="699710"/>
          </a:xfrm>
          <a:prstGeom prst="rect">
            <a:avLst/>
          </a:prstGeom>
          <a:ln>
            <a:solidFill>
              <a:schemeClr val="tx1"/>
            </a:solidFill>
          </a:ln>
        </p:spPr>
      </p:pic>
      <p:sp>
        <p:nvSpPr>
          <p:cNvPr id="24" name="TextBox 23">
            <a:extLst>
              <a:ext uri="{FF2B5EF4-FFF2-40B4-BE49-F238E27FC236}">
                <a16:creationId xmlns:a16="http://schemas.microsoft.com/office/drawing/2014/main" id="{D302C280-D54D-4EF1-393B-6814E3FDF200}"/>
              </a:ext>
            </a:extLst>
          </p:cNvPr>
          <p:cNvSpPr txBox="1"/>
          <p:nvPr/>
        </p:nvSpPr>
        <p:spPr>
          <a:xfrm>
            <a:off x="2035333" y="7824913"/>
            <a:ext cx="381836" cy="261610"/>
          </a:xfrm>
          <a:prstGeom prst="rect">
            <a:avLst/>
          </a:prstGeom>
          <a:noFill/>
        </p:spPr>
        <p:txBody>
          <a:bodyPr wrap="none" rtlCol="0">
            <a:spAutoFit/>
          </a:bodyPr>
          <a:lstStyle/>
          <a:p>
            <a:r>
              <a:rPr lang="en-US" sz="1100" b="1"/>
              <a:t>U.S</a:t>
            </a:r>
          </a:p>
        </p:txBody>
      </p:sp>
      <p:sp>
        <p:nvSpPr>
          <p:cNvPr id="25" name="TextBox 24">
            <a:extLst>
              <a:ext uri="{FF2B5EF4-FFF2-40B4-BE49-F238E27FC236}">
                <a16:creationId xmlns:a16="http://schemas.microsoft.com/office/drawing/2014/main" id="{017DD89E-2865-DA88-8BEA-4FA3778717E0}"/>
              </a:ext>
            </a:extLst>
          </p:cNvPr>
          <p:cNvSpPr txBox="1"/>
          <p:nvPr/>
        </p:nvSpPr>
        <p:spPr>
          <a:xfrm>
            <a:off x="3064049" y="7824913"/>
            <a:ext cx="490840" cy="261610"/>
          </a:xfrm>
          <a:prstGeom prst="rect">
            <a:avLst/>
          </a:prstGeom>
          <a:noFill/>
        </p:spPr>
        <p:txBody>
          <a:bodyPr wrap="none" rtlCol="0">
            <a:spAutoFit/>
          </a:bodyPr>
          <a:lstStyle/>
          <a:p>
            <a:r>
              <a:rPr lang="en-US" sz="1100" b="1" dirty="0"/>
              <a:t>State</a:t>
            </a:r>
          </a:p>
        </p:txBody>
      </p:sp>
      <p:sp>
        <p:nvSpPr>
          <p:cNvPr id="26" name="TextBox 25">
            <a:extLst>
              <a:ext uri="{FF2B5EF4-FFF2-40B4-BE49-F238E27FC236}">
                <a16:creationId xmlns:a16="http://schemas.microsoft.com/office/drawing/2014/main" id="{22C19EFA-0431-2C71-E102-FCC825AB99BE}"/>
              </a:ext>
            </a:extLst>
          </p:cNvPr>
          <p:cNvSpPr txBox="1"/>
          <p:nvPr/>
        </p:nvSpPr>
        <p:spPr>
          <a:xfrm>
            <a:off x="4195630" y="7824913"/>
            <a:ext cx="502061" cy="261610"/>
          </a:xfrm>
          <a:prstGeom prst="rect">
            <a:avLst/>
          </a:prstGeom>
          <a:noFill/>
        </p:spPr>
        <p:txBody>
          <a:bodyPr wrap="none" rtlCol="0">
            <a:spAutoFit/>
          </a:bodyPr>
          <a:lstStyle/>
          <a:p>
            <a:r>
              <a:rPr lang="en-US" sz="1100" b="1" dirty="0"/>
              <a:t>Army</a:t>
            </a:r>
          </a:p>
        </p:txBody>
      </p:sp>
      <p:sp>
        <p:nvSpPr>
          <p:cNvPr id="27" name="TextBox 26">
            <a:extLst>
              <a:ext uri="{FF2B5EF4-FFF2-40B4-BE49-F238E27FC236}">
                <a16:creationId xmlns:a16="http://schemas.microsoft.com/office/drawing/2014/main" id="{179E3E58-D082-6E52-BB7B-D7C9EE775FA3}"/>
              </a:ext>
            </a:extLst>
          </p:cNvPr>
          <p:cNvSpPr txBox="1"/>
          <p:nvPr/>
        </p:nvSpPr>
        <p:spPr>
          <a:xfrm>
            <a:off x="5251364" y="7824913"/>
            <a:ext cx="607859" cy="261610"/>
          </a:xfrm>
          <a:prstGeom prst="rect">
            <a:avLst/>
          </a:prstGeom>
          <a:noFill/>
        </p:spPr>
        <p:txBody>
          <a:bodyPr wrap="none" rtlCol="0">
            <a:spAutoFit/>
          </a:bodyPr>
          <a:lstStyle/>
          <a:p>
            <a:r>
              <a:rPr lang="en-US" sz="1100" b="1" dirty="0"/>
              <a:t>Marine</a:t>
            </a:r>
          </a:p>
        </p:txBody>
      </p:sp>
      <p:sp>
        <p:nvSpPr>
          <p:cNvPr id="28" name="TextBox 27">
            <a:extLst>
              <a:ext uri="{FF2B5EF4-FFF2-40B4-BE49-F238E27FC236}">
                <a16:creationId xmlns:a16="http://schemas.microsoft.com/office/drawing/2014/main" id="{017007A7-F798-B688-41F5-EE5A101410C6}"/>
              </a:ext>
            </a:extLst>
          </p:cNvPr>
          <p:cNvSpPr txBox="1"/>
          <p:nvPr/>
        </p:nvSpPr>
        <p:spPr>
          <a:xfrm>
            <a:off x="6480556" y="7824568"/>
            <a:ext cx="481222" cy="261610"/>
          </a:xfrm>
          <a:prstGeom prst="rect">
            <a:avLst/>
          </a:prstGeom>
          <a:noFill/>
        </p:spPr>
        <p:txBody>
          <a:bodyPr wrap="none" rtlCol="0">
            <a:spAutoFit/>
          </a:bodyPr>
          <a:lstStyle/>
          <a:p>
            <a:r>
              <a:rPr lang="en-US" sz="1100" b="1" dirty="0"/>
              <a:t>Navy</a:t>
            </a:r>
          </a:p>
        </p:txBody>
      </p:sp>
      <p:sp>
        <p:nvSpPr>
          <p:cNvPr id="29" name="TextBox 28">
            <a:extLst>
              <a:ext uri="{FF2B5EF4-FFF2-40B4-BE49-F238E27FC236}">
                <a16:creationId xmlns:a16="http://schemas.microsoft.com/office/drawing/2014/main" id="{36C5447F-063A-320E-A921-DCAD10C265A9}"/>
              </a:ext>
            </a:extLst>
          </p:cNvPr>
          <p:cNvSpPr txBox="1"/>
          <p:nvPr/>
        </p:nvSpPr>
        <p:spPr>
          <a:xfrm>
            <a:off x="7459740" y="7816833"/>
            <a:ext cx="705642" cy="261610"/>
          </a:xfrm>
          <a:prstGeom prst="rect">
            <a:avLst/>
          </a:prstGeom>
          <a:noFill/>
        </p:spPr>
        <p:txBody>
          <a:bodyPr wrap="none" rtlCol="0">
            <a:spAutoFit/>
          </a:bodyPr>
          <a:lstStyle/>
          <a:p>
            <a:r>
              <a:rPr lang="en-US" sz="1100" b="1" dirty="0"/>
              <a:t>Air Force</a:t>
            </a:r>
          </a:p>
        </p:txBody>
      </p:sp>
      <p:sp>
        <p:nvSpPr>
          <p:cNvPr id="30" name="TextBox 29">
            <a:extLst>
              <a:ext uri="{FF2B5EF4-FFF2-40B4-BE49-F238E27FC236}">
                <a16:creationId xmlns:a16="http://schemas.microsoft.com/office/drawing/2014/main" id="{AB01713A-0FB0-F033-F2F9-9B21692A528B}"/>
              </a:ext>
            </a:extLst>
          </p:cNvPr>
          <p:cNvSpPr txBox="1"/>
          <p:nvPr/>
        </p:nvSpPr>
        <p:spPr>
          <a:xfrm>
            <a:off x="9600737" y="7816833"/>
            <a:ext cx="901209" cy="261610"/>
          </a:xfrm>
          <a:prstGeom prst="rect">
            <a:avLst/>
          </a:prstGeom>
          <a:noFill/>
        </p:spPr>
        <p:txBody>
          <a:bodyPr wrap="none" rtlCol="0">
            <a:spAutoFit/>
          </a:bodyPr>
          <a:lstStyle/>
          <a:p>
            <a:r>
              <a:rPr lang="en-US" sz="1100" b="1" dirty="0"/>
              <a:t>Coast Guard</a:t>
            </a:r>
          </a:p>
        </p:txBody>
      </p:sp>
      <p:pic>
        <p:nvPicPr>
          <p:cNvPr id="31" name="Picture 2">
            <a:extLst>
              <a:ext uri="{FF2B5EF4-FFF2-40B4-BE49-F238E27FC236}">
                <a16:creationId xmlns:a16="http://schemas.microsoft.com/office/drawing/2014/main" id="{A407D202-5E01-44B2-68D9-69F58CF6BE22}"/>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110"/>
          <a:stretch/>
        </p:blipFill>
        <p:spPr bwMode="auto">
          <a:xfrm>
            <a:off x="8386849" y="6995341"/>
            <a:ext cx="1091239" cy="66400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06AB7A33-9D47-5746-3A6D-6195C8519EBB}"/>
              </a:ext>
            </a:extLst>
          </p:cNvPr>
          <p:cNvSpPr txBox="1"/>
          <p:nvPr/>
        </p:nvSpPr>
        <p:spPr>
          <a:xfrm>
            <a:off x="8488960" y="7818921"/>
            <a:ext cx="877163" cy="261610"/>
          </a:xfrm>
          <a:prstGeom prst="rect">
            <a:avLst/>
          </a:prstGeom>
          <a:noFill/>
        </p:spPr>
        <p:txBody>
          <a:bodyPr wrap="none" rtlCol="0">
            <a:spAutoFit/>
          </a:bodyPr>
          <a:lstStyle/>
          <a:p>
            <a:r>
              <a:rPr lang="en-US" sz="1100" b="1" dirty="0"/>
              <a:t>Space Force</a:t>
            </a:r>
          </a:p>
        </p:txBody>
      </p:sp>
      <p:sp>
        <p:nvSpPr>
          <p:cNvPr id="33" name="TextBox 32">
            <a:extLst>
              <a:ext uri="{FF2B5EF4-FFF2-40B4-BE49-F238E27FC236}">
                <a16:creationId xmlns:a16="http://schemas.microsoft.com/office/drawing/2014/main" id="{C06ED79D-DA84-239D-F05F-7FA806CE08CE}"/>
              </a:ext>
            </a:extLst>
          </p:cNvPr>
          <p:cNvSpPr txBox="1"/>
          <p:nvPr/>
        </p:nvSpPr>
        <p:spPr>
          <a:xfrm>
            <a:off x="10961823" y="7811576"/>
            <a:ext cx="819455" cy="261610"/>
          </a:xfrm>
          <a:prstGeom prst="rect">
            <a:avLst/>
          </a:prstGeom>
          <a:noFill/>
        </p:spPr>
        <p:txBody>
          <a:bodyPr wrap="none" rtlCol="0">
            <a:spAutoFit/>
          </a:bodyPr>
          <a:lstStyle/>
          <a:p>
            <a:r>
              <a:rPr lang="en-US" sz="1100" b="1" dirty="0"/>
              <a:t>Penn State</a:t>
            </a:r>
          </a:p>
        </p:txBody>
      </p:sp>
      <p:pic>
        <p:nvPicPr>
          <p:cNvPr id="34" name="Picture 33" descr="Decorative">
            <a:extLst>
              <a:ext uri="{FF2B5EF4-FFF2-40B4-BE49-F238E27FC236}">
                <a16:creationId xmlns:a16="http://schemas.microsoft.com/office/drawing/2014/main" id="{3791A5B0-F183-024B-F070-10CE8C6D43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2996" y="4396502"/>
            <a:ext cx="1073739" cy="668632"/>
          </a:xfrm>
          <a:prstGeom prst="rect">
            <a:avLst/>
          </a:prstGeom>
          <a:ln>
            <a:solidFill>
              <a:schemeClr val="tx1"/>
            </a:solidFill>
          </a:ln>
        </p:spPr>
      </p:pic>
      <p:pic>
        <p:nvPicPr>
          <p:cNvPr id="13" name="Picture 12" descr="Decorative&#10;">
            <a:extLst>
              <a:ext uri="{FF2B5EF4-FFF2-40B4-BE49-F238E27FC236}">
                <a16:creationId xmlns:a16="http://schemas.microsoft.com/office/drawing/2014/main" id="{A989E73F-14EF-EAA7-C93B-EAFCA38F996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18268" y="1588164"/>
            <a:ext cx="2650467" cy="2631786"/>
          </a:xfrm>
          <a:prstGeom prst="rect">
            <a:avLst/>
          </a:prstGeom>
        </p:spPr>
      </p:pic>
    </p:spTree>
    <p:extLst>
      <p:ext uri="{BB962C8B-B14F-4D97-AF65-F5344CB8AC3E}">
        <p14:creationId xmlns:p14="http://schemas.microsoft.com/office/powerpoint/2010/main" val="27711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Collage of military images at Penn State.&#10;">
            <a:extLst>
              <a:ext uri="{FF2B5EF4-FFF2-40B4-BE49-F238E27FC236}">
                <a16:creationId xmlns:a16="http://schemas.microsoft.com/office/drawing/2014/main" id="{EA538A5C-2393-D32B-639B-DD52ADFFB2EA}"/>
              </a:ext>
            </a:extLst>
          </p:cNvPr>
          <p:cNvGrpSpPr/>
          <p:nvPr/>
        </p:nvGrpSpPr>
        <p:grpSpPr>
          <a:xfrm>
            <a:off x="0" y="3955412"/>
            <a:ext cx="12229004" cy="2951694"/>
            <a:chOff x="0" y="3337346"/>
            <a:chExt cx="12229004" cy="2951694"/>
          </a:xfrm>
        </p:grpSpPr>
        <p:pic>
          <p:nvPicPr>
            <p:cNvPr id="14" name="Picture 13">
              <a:extLst>
                <a:ext uri="{FF2B5EF4-FFF2-40B4-BE49-F238E27FC236}">
                  <a16:creationId xmlns:a16="http://schemas.microsoft.com/office/drawing/2014/main" id="{5F6C8229-029B-4867-A50A-30E3ED14D7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75" t="10714" r="7936" b="5622"/>
            <a:stretch/>
          </p:blipFill>
          <p:spPr>
            <a:xfrm>
              <a:off x="8344967" y="3337346"/>
              <a:ext cx="2316481" cy="1738033"/>
            </a:xfrm>
            <a:prstGeom prst="rect">
              <a:avLst/>
            </a:prstGeom>
          </p:spPr>
        </p:pic>
        <p:pic>
          <p:nvPicPr>
            <p:cNvPr id="15" name="Picture 14">
              <a:extLst>
                <a:ext uri="{FF2B5EF4-FFF2-40B4-BE49-F238E27FC236}">
                  <a16:creationId xmlns:a16="http://schemas.microsoft.com/office/drawing/2014/main" id="{CFDDCD16-355F-4F5A-A2E9-483A3B66E7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357880"/>
              <a:ext cx="2418080" cy="1417320"/>
            </a:xfrm>
            <a:prstGeom prst="rect">
              <a:avLst/>
            </a:prstGeom>
          </p:spPr>
        </p:pic>
        <p:pic>
          <p:nvPicPr>
            <p:cNvPr id="16" name="Picture 15">
              <a:extLst>
                <a:ext uri="{FF2B5EF4-FFF2-40B4-BE49-F238E27FC236}">
                  <a16:creationId xmlns:a16="http://schemas.microsoft.com/office/drawing/2014/main" id="{34AFFB22-79A3-44BB-A9F7-AABC7A94A5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4757225"/>
              <a:ext cx="2611120" cy="1531815"/>
            </a:xfrm>
            <a:prstGeom prst="rect">
              <a:avLst/>
            </a:prstGeom>
          </p:spPr>
        </p:pic>
        <p:pic>
          <p:nvPicPr>
            <p:cNvPr id="17" name="Picture 16">
              <a:extLst>
                <a:ext uri="{FF2B5EF4-FFF2-40B4-BE49-F238E27FC236}">
                  <a16:creationId xmlns:a16="http://schemas.microsoft.com/office/drawing/2014/main" id="{7AD5731F-1CE1-469C-9A05-253FF29FC1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1920" y="3350472"/>
              <a:ext cx="4419600" cy="2918248"/>
            </a:xfrm>
            <a:prstGeom prst="rect">
              <a:avLst/>
            </a:prstGeom>
          </p:spPr>
        </p:pic>
        <p:pic>
          <p:nvPicPr>
            <p:cNvPr id="18" name="Picture 17">
              <a:extLst>
                <a:ext uri="{FF2B5EF4-FFF2-40B4-BE49-F238E27FC236}">
                  <a16:creationId xmlns:a16="http://schemas.microsoft.com/office/drawing/2014/main" id="{5B33B5C2-8566-4A1A-8DB7-472168A3A4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413" b="13205"/>
            <a:stretch/>
          </p:blipFill>
          <p:spPr>
            <a:xfrm>
              <a:off x="8327958" y="4775200"/>
              <a:ext cx="2340043" cy="1505527"/>
            </a:xfrm>
            <a:prstGeom prst="rect">
              <a:avLst/>
            </a:prstGeom>
          </p:spPr>
        </p:pic>
        <p:pic>
          <p:nvPicPr>
            <p:cNvPr id="19" name="Picture 18" descr="A picture containing text, transport&#10;&#10;Description automatically generated">
              <a:extLst>
                <a:ext uri="{FF2B5EF4-FFF2-40B4-BE49-F238E27FC236}">
                  <a16:creationId xmlns:a16="http://schemas.microsoft.com/office/drawing/2014/main" id="{612B9AE5-2BC1-4D1F-BD5C-4243A41ECCB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589"/>
            <a:stretch/>
          </p:blipFill>
          <p:spPr>
            <a:xfrm>
              <a:off x="0" y="3357880"/>
              <a:ext cx="1530552" cy="2910840"/>
            </a:xfrm>
            <a:prstGeom prst="rect">
              <a:avLst/>
            </a:prstGeom>
          </p:spPr>
        </p:pic>
        <p:pic>
          <p:nvPicPr>
            <p:cNvPr id="20" name="Picture 19">
              <a:extLst>
                <a:ext uri="{FF2B5EF4-FFF2-40B4-BE49-F238E27FC236}">
                  <a16:creationId xmlns:a16="http://schemas.microsoft.com/office/drawing/2014/main" id="{CA29B4EB-EBF0-47A8-ACCC-B7FA903AE89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6228" t="7039" r="12742"/>
            <a:stretch/>
          </p:blipFill>
          <p:spPr>
            <a:xfrm>
              <a:off x="10661448" y="3337346"/>
              <a:ext cx="1567556" cy="2918248"/>
            </a:xfrm>
            <a:prstGeom prst="rect">
              <a:avLst/>
            </a:prstGeom>
          </p:spPr>
        </p:pic>
      </p:grpSp>
      <p:sp>
        <p:nvSpPr>
          <p:cNvPr id="2" name="Title 1"/>
          <p:cNvSpPr>
            <a:spLocks noGrp="1"/>
          </p:cNvSpPr>
          <p:nvPr>
            <p:ph type="title"/>
          </p:nvPr>
        </p:nvSpPr>
        <p:spPr>
          <a:xfrm>
            <a:off x="838200" y="-61849"/>
            <a:ext cx="10515600" cy="1325563"/>
          </a:xfrm>
        </p:spPr>
        <p:txBody>
          <a:bodyPr>
            <a:normAutofit/>
          </a:bodyPr>
          <a:lstStyle/>
          <a:p>
            <a:r>
              <a:rPr lang="en-US" dirty="0"/>
              <a:t>Overview</a:t>
            </a:r>
            <a:endParaRPr lang="en-US" sz="3200" i="1" dirty="0"/>
          </a:p>
        </p:txBody>
      </p:sp>
      <p:sp>
        <p:nvSpPr>
          <p:cNvPr id="3" name="Content Placeholder 2"/>
          <p:cNvSpPr>
            <a:spLocks noGrp="1"/>
          </p:cNvSpPr>
          <p:nvPr>
            <p:ph idx="1"/>
          </p:nvPr>
        </p:nvSpPr>
        <p:spPr>
          <a:xfrm>
            <a:off x="805323" y="1286055"/>
            <a:ext cx="9227677" cy="4351338"/>
          </a:xfrm>
        </p:spPr>
        <p:txBody>
          <a:bodyPr/>
          <a:lstStyle/>
          <a:p>
            <a:r>
              <a:rPr lang="en-US" dirty="0"/>
              <a:t>Military Obligations and Student Scenarios</a:t>
            </a:r>
          </a:p>
          <a:p>
            <a:r>
              <a:rPr lang="en-US" dirty="0"/>
              <a:t>Deployment 101 and University Notification</a:t>
            </a:r>
          </a:p>
          <a:p>
            <a:r>
              <a:rPr lang="en-US" dirty="0"/>
              <a:t>Penn State Policies and Guidance</a:t>
            </a:r>
          </a:p>
          <a:p>
            <a:r>
              <a:rPr lang="en-US" dirty="0"/>
              <a:t>The Process and Military Education </a:t>
            </a:r>
            <a:r>
              <a:rPr lang="en-US"/>
              <a:t>Benefits Impact</a:t>
            </a:r>
            <a:endParaRPr lang="en-US" dirty="0"/>
          </a:p>
          <a:p>
            <a:r>
              <a:rPr lang="en-US" dirty="0"/>
              <a:t>Ombudsman as a Resource</a:t>
            </a:r>
          </a:p>
        </p:txBody>
      </p:sp>
      <p:sp>
        <p:nvSpPr>
          <p:cNvPr id="22" name="Date Placeholder 21">
            <a:extLst>
              <a:ext uri="{FF2B5EF4-FFF2-40B4-BE49-F238E27FC236}">
                <a16:creationId xmlns:a16="http://schemas.microsoft.com/office/drawing/2014/main" id="{00E7F96C-7650-E207-FF1B-40719EAADCA4}"/>
              </a:ext>
            </a:extLst>
          </p:cNvPr>
          <p:cNvSpPr>
            <a:spLocks noGrp="1"/>
          </p:cNvSpPr>
          <p:nvPr>
            <p:ph type="dt" sz="half" idx="10"/>
          </p:nvPr>
        </p:nvSpPr>
        <p:spPr/>
        <p:txBody>
          <a:bodyPr/>
          <a:lstStyle/>
          <a:p>
            <a:r>
              <a:rPr lang="en-US"/>
              <a:t>Deployment 101 Faculty &amp; Staff</a:t>
            </a:r>
            <a:endParaRPr lang="en-US" dirty="0"/>
          </a:p>
        </p:txBody>
      </p:sp>
      <p:sp>
        <p:nvSpPr>
          <p:cNvPr id="23" name="Slide Number Placeholder 22">
            <a:extLst>
              <a:ext uri="{FF2B5EF4-FFF2-40B4-BE49-F238E27FC236}">
                <a16:creationId xmlns:a16="http://schemas.microsoft.com/office/drawing/2014/main" id="{BDD23961-D393-9CFD-5DA4-1A6163AAFFC3}"/>
              </a:ext>
            </a:extLst>
          </p:cNvPr>
          <p:cNvSpPr>
            <a:spLocks noGrp="1"/>
          </p:cNvSpPr>
          <p:nvPr>
            <p:ph type="sldNum" sz="quarter" idx="12"/>
          </p:nvPr>
        </p:nvSpPr>
        <p:spPr/>
        <p:txBody>
          <a:bodyPr/>
          <a:lstStyle/>
          <a:p>
            <a:fld id="{201B6C20-C78C-494C-89AA-D25EEBE90C77}" type="slidenum">
              <a:rPr lang="en-US" smtClean="0"/>
              <a:pPr/>
              <a:t>4</a:t>
            </a:fld>
            <a:endParaRPr lang="en-US"/>
          </a:p>
        </p:txBody>
      </p:sp>
    </p:spTree>
    <p:extLst>
      <p:ext uri="{BB962C8B-B14F-4D97-AF65-F5344CB8AC3E}">
        <p14:creationId xmlns:p14="http://schemas.microsoft.com/office/powerpoint/2010/main" val="332263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5BB2-A8AF-4B83-ACA6-D982C20BD4D4}"/>
              </a:ext>
            </a:extLst>
          </p:cNvPr>
          <p:cNvSpPr>
            <a:spLocks noGrp="1"/>
          </p:cNvSpPr>
          <p:nvPr>
            <p:ph type="title"/>
          </p:nvPr>
        </p:nvSpPr>
        <p:spPr>
          <a:xfrm>
            <a:off x="838200" y="-61849"/>
            <a:ext cx="10515600" cy="1325563"/>
          </a:xfrm>
        </p:spPr>
        <p:txBody>
          <a:bodyPr>
            <a:normAutofit/>
          </a:bodyPr>
          <a:lstStyle/>
          <a:p>
            <a:r>
              <a:rPr lang="en-US" sz="4400" dirty="0"/>
              <a:t>Objectives</a:t>
            </a:r>
          </a:p>
        </p:txBody>
      </p:sp>
      <p:sp>
        <p:nvSpPr>
          <p:cNvPr id="3" name="Content Placeholder 2">
            <a:extLst>
              <a:ext uri="{FF2B5EF4-FFF2-40B4-BE49-F238E27FC236}">
                <a16:creationId xmlns:a16="http://schemas.microsoft.com/office/drawing/2014/main" id="{633490F9-A38A-42FE-89AD-A3D7D2EBD24A}"/>
              </a:ext>
            </a:extLst>
          </p:cNvPr>
          <p:cNvSpPr>
            <a:spLocks noGrp="1"/>
          </p:cNvSpPr>
          <p:nvPr>
            <p:ph idx="1"/>
          </p:nvPr>
        </p:nvSpPr>
        <p:spPr>
          <a:xfrm>
            <a:off x="808704" y="1214122"/>
            <a:ext cx="10515600" cy="4351338"/>
          </a:xfrm>
        </p:spPr>
        <p:txBody>
          <a:bodyPr vert="horz" lIns="91440" tIns="45720" rIns="91440" bIns="45720" rtlCol="0">
            <a:noAutofit/>
          </a:bodyPr>
          <a:lstStyle/>
          <a:p>
            <a:pPr>
              <a:lnSpc>
                <a:spcPct val="100000"/>
              </a:lnSpc>
              <a:spcBef>
                <a:spcPts val="1200"/>
              </a:spcBef>
            </a:pPr>
            <a:r>
              <a:rPr lang="en-US" dirty="0"/>
              <a:t>Understand military obligations and activation/deployment scenarios</a:t>
            </a:r>
          </a:p>
          <a:p>
            <a:pPr>
              <a:lnSpc>
                <a:spcPct val="100000"/>
              </a:lnSpc>
              <a:spcBef>
                <a:spcPts val="1200"/>
              </a:spcBef>
            </a:pPr>
            <a:r>
              <a:rPr lang="en-US" dirty="0"/>
              <a:t>Understand the impact of deployments on the service member and their families</a:t>
            </a:r>
          </a:p>
          <a:p>
            <a:pPr>
              <a:lnSpc>
                <a:spcPct val="100000"/>
              </a:lnSpc>
              <a:spcBef>
                <a:spcPts val="1200"/>
              </a:spcBef>
            </a:pPr>
            <a:r>
              <a:rPr lang="en-US" dirty="0"/>
              <a:t>Understand Penn State Policies and AAPPM Guidance on deployments</a:t>
            </a:r>
          </a:p>
          <a:p>
            <a:pPr>
              <a:lnSpc>
                <a:spcPct val="100000"/>
              </a:lnSpc>
              <a:spcBef>
                <a:spcPts val="1200"/>
              </a:spcBef>
            </a:pPr>
            <a:r>
              <a:rPr lang="en-US" dirty="0"/>
              <a:t>Understand the process of supporting students with military obligations</a:t>
            </a:r>
          </a:p>
          <a:p>
            <a:pPr>
              <a:lnSpc>
                <a:spcPct val="100000"/>
              </a:lnSpc>
              <a:spcBef>
                <a:spcPts val="1200"/>
              </a:spcBef>
            </a:pPr>
            <a:r>
              <a:rPr lang="en-US" dirty="0"/>
              <a:t>Know how to involve/leverage the military-connected student ombudsman to support resolution of deployment issues</a:t>
            </a:r>
          </a:p>
          <a:p>
            <a:endParaRPr lang="en-US" dirty="0"/>
          </a:p>
        </p:txBody>
      </p:sp>
      <p:sp>
        <p:nvSpPr>
          <p:cNvPr id="7" name="Date Placeholder 6">
            <a:extLst>
              <a:ext uri="{FF2B5EF4-FFF2-40B4-BE49-F238E27FC236}">
                <a16:creationId xmlns:a16="http://schemas.microsoft.com/office/drawing/2014/main" id="{88F136F9-3A86-1F53-BCDA-88843F4E6518}"/>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3AEEDC16-5803-71BE-06C3-6B013397DD72}"/>
              </a:ext>
            </a:extLst>
          </p:cNvPr>
          <p:cNvSpPr>
            <a:spLocks noGrp="1"/>
          </p:cNvSpPr>
          <p:nvPr>
            <p:ph type="sldNum" sz="quarter" idx="12"/>
          </p:nvPr>
        </p:nvSpPr>
        <p:spPr/>
        <p:txBody>
          <a:bodyPr/>
          <a:lstStyle/>
          <a:p>
            <a:fld id="{201B6C20-C78C-494C-89AA-D25EEBE90C77}" type="slidenum">
              <a:rPr lang="en-US" smtClean="0"/>
              <a:pPr/>
              <a:t>5</a:t>
            </a:fld>
            <a:endParaRPr lang="en-US"/>
          </a:p>
        </p:txBody>
      </p:sp>
      <p:sp>
        <p:nvSpPr>
          <p:cNvPr id="6" name="Footer Placeholder 5">
            <a:extLst>
              <a:ext uri="{FF2B5EF4-FFF2-40B4-BE49-F238E27FC236}">
                <a16:creationId xmlns:a16="http://schemas.microsoft.com/office/drawing/2014/main" id="{D1401267-D7B8-04A0-8899-87CFAF009715}"/>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73111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5B0D7-7023-F544-F1A8-A150EF08D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0FFED-913C-0476-D724-3401C4E118C4}"/>
              </a:ext>
            </a:extLst>
          </p:cNvPr>
          <p:cNvSpPr>
            <a:spLocks noGrp="1"/>
          </p:cNvSpPr>
          <p:nvPr>
            <p:ph type="title"/>
          </p:nvPr>
        </p:nvSpPr>
        <p:spPr/>
        <p:txBody>
          <a:bodyPr>
            <a:normAutofit/>
          </a:bodyPr>
          <a:lstStyle/>
          <a:p>
            <a:r>
              <a:rPr lang="en-US" sz="4400" dirty="0"/>
              <a:t>Interruptions to Academic Progress</a:t>
            </a:r>
            <a:br>
              <a:rPr lang="en-US" dirty="0"/>
            </a:br>
            <a:r>
              <a:rPr lang="en-US" sz="2800" i="1" dirty="0"/>
              <a:t>(Types of Military Obligations)</a:t>
            </a:r>
          </a:p>
        </p:txBody>
      </p:sp>
      <p:sp>
        <p:nvSpPr>
          <p:cNvPr id="3" name="Content Placeholder 2">
            <a:extLst>
              <a:ext uri="{FF2B5EF4-FFF2-40B4-BE49-F238E27FC236}">
                <a16:creationId xmlns:a16="http://schemas.microsoft.com/office/drawing/2014/main" id="{9DFF13D5-D0FA-964D-8ED6-ECB3E1DF8D2D}"/>
              </a:ext>
            </a:extLst>
          </p:cNvPr>
          <p:cNvSpPr>
            <a:spLocks noGrp="1"/>
          </p:cNvSpPr>
          <p:nvPr>
            <p:ph idx="1"/>
          </p:nvPr>
        </p:nvSpPr>
        <p:spPr>
          <a:xfrm>
            <a:off x="805631" y="1416258"/>
            <a:ext cx="10133302" cy="4713605"/>
          </a:xfrm>
        </p:spPr>
        <p:txBody>
          <a:bodyPr>
            <a:normAutofit fontScale="85000" lnSpcReduction="20000"/>
          </a:bodyPr>
          <a:lstStyle/>
          <a:p>
            <a:r>
              <a:rPr lang="en-US" dirty="0"/>
              <a:t>Temporary Duty (TDY) </a:t>
            </a:r>
            <a:r>
              <a:rPr lang="en-US" b="1" dirty="0">
                <a:solidFill>
                  <a:schemeClr val="accent5">
                    <a:lumMod val="75000"/>
                  </a:schemeClr>
                </a:solidFill>
              </a:rPr>
              <a:t>– </a:t>
            </a:r>
            <a:r>
              <a:rPr lang="en-US" sz="2400" b="1" i="1" dirty="0">
                <a:solidFill>
                  <a:schemeClr val="accent5">
                    <a:lumMod val="75000"/>
                  </a:schemeClr>
                </a:solidFill>
              </a:rPr>
              <a:t>7 days to 6 months</a:t>
            </a:r>
          </a:p>
          <a:p>
            <a:pPr lvl="1"/>
            <a:r>
              <a:rPr lang="en-US" dirty="0"/>
              <a:t>Short to medium-term obligation away from primary duty location </a:t>
            </a:r>
          </a:p>
          <a:p>
            <a:pPr lvl="1"/>
            <a:r>
              <a:rPr lang="en-US" dirty="0"/>
              <a:t>Usually, no prep time required before date</a:t>
            </a:r>
          </a:p>
          <a:p>
            <a:r>
              <a:rPr lang="en-US" dirty="0"/>
              <a:t>Permanent Change of Station (PCS) </a:t>
            </a:r>
            <a:r>
              <a:rPr lang="en-US" b="1" dirty="0">
                <a:solidFill>
                  <a:schemeClr val="accent5">
                    <a:lumMod val="75000"/>
                  </a:schemeClr>
                </a:solidFill>
              </a:rPr>
              <a:t>– </a:t>
            </a:r>
            <a:r>
              <a:rPr lang="en-US" sz="2400" b="1" i="1" dirty="0">
                <a:solidFill>
                  <a:schemeClr val="accent5">
                    <a:lumMod val="75000"/>
                  </a:schemeClr>
                </a:solidFill>
              </a:rPr>
              <a:t>4 to 6 months</a:t>
            </a:r>
          </a:p>
          <a:p>
            <a:pPr lvl="1"/>
            <a:r>
              <a:rPr lang="en-US" dirty="0"/>
              <a:t>Military household move to different location (city, state, or country)</a:t>
            </a:r>
          </a:p>
          <a:p>
            <a:pPr lvl="1"/>
            <a:r>
              <a:rPr lang="en-US" dirty="0"/>
              <a:t>Prep time required well before and after move date</a:t>
            </a:r>
          </a:p>
          <a:p>
            <a:r>
              <a:rPr lang="en-US" dirty="0"/>
              <a:t>Training </a:t>
            </a:r>
            <a:r>
              <a:rPr lang="en-US" b="1" dirty="0">
                <a:solidFill>
                  <a:schemeClr val="accent5">
                    <a:lumMod val="75000"/>
                  </a:schemeClr>
                </a:solidFill>
              </a:rPr>
              <a:t>– </a:t>
            </a:r>
            <a:r>
              <a:rPr lang="en-US" sz="2400" b="1" i="1" dirty="0">
                <a:solidFill>
                  <a:schemeClr val="accent5">
                    <a:lumMod val="75000"/>
                  </a:schemeClr>
                </a:solidFill>
              </a:rPr>
              <a:t>7 days to 6 months</a:t>
            </a:r>
          </a:p>
          <a:p>
            <a:pPr lvl="1"/>
            <a:r>
              <a:rPr lang="en-US" dirty="0"/>
              <a:t>Home unit or special location (city, state, or country)</a:t>
            </a:r>
          </a:p>
          <a:p>
            <a:r>
              <a:rPr lang="en-US" dirty="0"/>
              <a:t>Activations </a:t>
            </a:r>
            <a:r>
              <a:rPr lang="en-US" b="1" dirty="0">
                <a:solidFill>
                  <a:schemeClr val="accent5">
                    <a:lumMod val="75000"/>
                  </a:schemeClr>
                </a:solidFill>
              </a:rPr>
              <a:t>– </a:t>
            </a:r>
            <a:r>
              <a:rPr lang="en-US" sz="2400" b="1" i="1" dirty="0">
                <a:solidFill>
                  <a:schemeClr val="accent5">
                    <a:lumMod val="75000"/>
                  </a:schemeClr>
                </a:solidFill>
              </a:rPr>
              <a:t>Crisis/Mission Dependent</a:t>
            </a:r>
          </a:p>
          <a:p>
            <a:pPr lvl="1"/>
            <a:r>
              <a:rPr lang="en-US" dirty="0"/>
              <a:t>Affects National Guard and Reserve</a:t>
            </a:r>
          </a:p>
          <a:p>
            <a:pPr lvl="1"/>
            <a:r>
              <a:rPr lang="en-US" dirty="0"/>
              <a:t>World-wide (CONUS or OCONUS)</a:t>
            </a:r>
          </a:p>
          <a:p>
            <a:pPr lvl="1"/>
            <a:r>
              <a:rPr lang="en-US" dirty="0"/>
              <a:t>Prep time required before and after activation</a:t>
            </a:r>
          </a:p>
          <a:p>
            <a:r>
              <a:rPr lang="en-US" dirty="0"/>
              <a:t>Deployments </a:t>
            </a:r>
            <a:r>
              <a:rPr lang="en-US" b="1" dirty="0">
                <a:solidFill>
                  <a:schemeClr val="accent5">
                    <a:lumMod val="75000"/>
                  </a:schemeClr>
                </a:solidFill>
              </a:rPr>
              <a:t>– </a:t>
            </a:r>
            <a:r>
              <a:rPr lang="en-US" sz="2400" b="1" i="1" dirty="0">
                <a:solidFill>
                  <a:schemeClr val="accent5">
                    <a:lumMod val="75000"/>
                  </a:schemeClr>
                </a:solidFill>
              </a:rPr>
              <a:t>Crisis/Mission Dependent (14 days to 365+ days)</a:t>
            </a:r>
            <a:endParaRPr lang="en-US" b="1" i="1" dirty="0">
              <a:solidFill>
                <a:schemeClr val="accent5">
                  <a:lumMod val="75000"/>
                </a:schemeClr>
              </a:solidFill>
            </a:endParaRPr>
          </a:p>
          <a:p>
            <a:pPr lvl="1"/>
            <a:r>
              <a:rPr lang="en-US" dirty="0"/>
              <a:t>World-wide (CONUS or OCONUS)</a:t>
            </a:r>
          </a:p>
          <a:p>
            <a:pPr lvl="1"/>
            <a:r>
              <a:rPr lang="en-US" dirty="0"/>
              <a:t>Prep time required well before and after deployment</a:t>
            </a:r>
          </a:p>
          <a:p>
            <a:pPr lvl="1"/>
            <a:endParaRPr lang="en-US" dirty="0"/>
          </a:p>
          <a:p>
            <a:endParaRPr lang="en-US" dirty="0"/>
          </a:p>
        </p:txBody>
      </p:sp>
      <p:sp>
        <p:nvSpPr>
          <p:cNvPr id="7" name="Date Placeholder 6">
            <a:extLst>
              <a:ext uri="{FF2B5EF4-FFF2-40B4-BE49-F238E27FC236}">
                <a16:creationId xmlns:a16="http://schemas.microsoft.com/office/drawing/2014/main" id="{735B04E3-0405-7624-E980-51415E5125C2}"/>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FF5EEAE9-7AAE-C4A5-ABDE-C413716E83FF}"/>
              </a:ext>
            </a:extLst>
          </p:cNvPr>
          <p:cNvSpPr>
            <a:spLocks noGrp="1"/>
          </p:cNvSpPr>
          <p:nvPr>
            <p:ph type="sldNum" sz="quarter" idx="12"/>
          </p:nvPr>
        </p:nvSpPr>
        <p:spPr/>
        <p:txBody>
          <a:bodyPr/>
          <a:lstStyle/>
          <a:p>
            <a:fld id="{201B6C20-C78C-494C-89AA-D25EEBE90C77}" type="slidenum">
              <a:rPr lang="en-US" smtClean="0"/>
              <a:pPr/>
              <a:t>6</a:t>
            </a:fld>
            <a:endParaRPr lang="en-US"/>
          </a:p>
        </p:txBody>
      </p:sp>
      <p:pic>
        <p:nvPicPr>
          <p:cNvPr id="2050" name="Picture 2" descr="Train Like a Soldier ...">
            <a:extLst>
              <a:ext uri="{FF2B5EF4-FFF2-40B4-BE49-F238E27FC236}">
                <a16:creationId xmlns:a16="http://schemas.microsoft.com/office/drawing/2014/main" id="{883791AD-B83C-5F1B-5296-975DA1A8B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631" y="2885768"/>
            <a:ext cx="2788836" cy="1548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Air Force introducing new cycle to lengthen recovery time between  deployments | Stars and Stripes">
            <a:extLst>
              <a:ext uri="{FF2B5EF4-FFF2-40B4-BE49-F238E27FC236}">
                <a16:creationId xmlns:a16="http://schemas.microsoft.com/office/drawing/2014/main" id="{53C18DF7-E4EA-9DDB-F4EC-20A7C0414C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631" y="4149215"/>
            <a:ext cx="2788837" cy="2069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What Is a PCS Move in the Military? - Moving Help®">
            <a:extLst>
              <a:ext uri="{FF2B5EF4-FFF2-40B4-BE49-F238E27FC236}">
                <a16:creationId xmlns:a16="http://schemas.microsoft.com/office/drawing/2014/main" id="{7B808668-9ACA-BBAA-3218-38B013BEB03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3076"/>
          <a:stretch>
            <a:fillRect/>
          </a:stretch>
        </p:blipFill>
        <p:spPr bwMode="auto">
          <a:xfrm>
            <a:off x="9282463" y="1445754"/>
            <a:ext cx="2703059" cy="1442651"/>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24C39D76-A7F2-3C1C-3D5B-8790C1929075}"/>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32552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666D9-9864-F2C1-B4FD-1A935197F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57303-322A-AEED-3010-82EEB2562CCF}"/>
              </a:ext>
            </a:extLst>
          </p:cNvPr>
          <p:cNvSpPr>
            <a:spLocks noGrp="1"/>
          </p:cNvSpPr>
          <p:nvPr>
            <p:ph type="title"/>
          </p:nvPr>
        </p:nvSpPr>
        <p:spPr/>
        <p:txBody>
          <a:bodyPr>
            <a:normAutofit/>
          </a:bodyPr>
          <a:lstStyle/>
          <a:p>
            <a:r>
              <a:rPr lang="en-US" sz="4400" dirty="0"/>
              <a:t>Interruptions to Academic Progress</a:t>
            </a:r>
            <a:br>
              <a:rPr lang="en-US" dirty="0"/>
            </a:br>
            <a:r>
              <a:rPr lang="en-US" sz="2800" i="1" dirty="0"/>
              <a:t>(Military Obligation Notice)</a:t>
            </a:r>
          </a:p>
        </p:txBody>
      </p:sp>
      <p:sp>
        <p:nvSpPr>
          <p:cNvPr id="3" name="Content Placeholder 2">
            <a:extLst>
              <a:ext uri="{FF2B5EF4-FFF2-40B4-BE49-F238E27FC236}">
                <a16:creationId xmlns:a16="http://schemas.microsoft.com/office/drawing/2014/main" id="{E1C4FF13-8409-F8CA-DC5C-B90F7233E15F}"/>
              </a:ext>
            </a:extLst>
          </p:cNvPr>
          <p:cNvSpPr>
            <a:spLocks noGrp="1"/>
          </p:cNvSpPr>
          <p:nvPr>
            <p:ph idx="1"/>
          </p:nvPr>
        </p:nvSpPr>
        <p:spPr>
          <a:xfrm>
            <a:off x="805631" y="1382391"/>
            <a:ext cx="10785236" cy="4696672"/>
          </a:xfrm>
        </p:spPr>
        <p:txBody>
          <a:bodyPr>
            <a:normAutofit fontScale="85000" lnSpcReduction="10000"/>
          </a:bodyPr>
          <a:lstStyle/>
          <a:p>
            <a:pPr marL="0" indent="0" algn="ctr">
              <a:buNone/>
            </a:pPr>
            <a:r>
              <a:rPr lang="en-US" sz="3500" b="1" dirty="0"/>
              <a:t>Military obligation can either be </a:t>
            </a:r>
            <a:r>
              <a:rPr lang="en-US" sz="3500" b="1" u="sng" dirty="0"/>
              <a:t>pre-planned</a:t>
            </a:r>
            <a:r>
              <a:rPr lang="en-US" sz="3500" b="1" dirty="0"/>
              <a:t> or </a:t>
            </a:r>
            <a:r>
              <a:rPr lang="en-US" sz="3500" b="1" u="sng" dirty="0"/>
              <a:t>short/no-notice</a:t>
            </a:r>
          </a:p>
          <a:p>
            <a:pPr marL="0" indent="0">
              <a:buNone/>
            </a:pPr>
            <a:endParaRPr lang="en-US" sz="1800" dirty="0"/>
          </a:p>
          <a:p>
            <a:r>
              <a:rPr lang="en-US" dirty="0"/>
              <a:t>Pre-Planned</a:t>
            </a:r>
          </a:p>
          <a:p>
            <a:pPr lvl="1"/>
            <a:r>
              <a:rPr lang="en-US" dirty="0"/>
              <a:t>Training or Guard/Reserve Unit Drill Schedule</a:t>
            </a:r>
          </a:p>
          <a:p>
            <a:pPr lvl="1"/>
            <a:r>
              <a:rPr lang="en-US" dirty="0"/>
              <a:t>Planned rotational deployments or military moves</a:t>
            </a:r>
          </a:p>
          <a:p>
            <a:pPr lvl="1"/>
            <a:r>
              <a:rPr lang="en-US" dirty="0"/>
              <a:t>Student knows about in advance</a:t>
            </a:r>
          </a:p>
          <a:p>
            <a:pPr lvl="2"/>
            <a:r>
              <a:rPr lang="en-US" dirty="0"/>
              <a:t>Typically, before the semester begins</a:t>
            </a:r>
          </a:p>
          <a:p>
            <a:pPr lvl="1"/>
            <a:r>
              <a:rPr lang="en-US" dirty="0"/>
              <a:t>Long range military orders available ahead of time</a:t>
            </a:r>
          </a:p>
          <a:p>
            <a:r>
              <a:rPr lang="en-US" dirty="0"/>
              <a:t>Short/No-Notice</a:t>
            </a:r>
          </a:p>
          <a:p>
            <a:pPr lvl="1"/>
            <a:r>
              <a:rPr lang="en-US" dirty="0"/>
              <a:t>Pop-up training or military moves</a:t>
            </a:r>
          </a:p>
          <a:p>
            <a:pPr lvl="1"/>
            <a:r>
              <a:rPr lang="en-US" dirty="0"/>
              <a:t>National or state emergencies</a:t>
            </a:r>
          </a:p>
          <a:p>
            <a:pPr lvl="1"/>
            <a:r>
              <a:rPr lang="en-US" dirty="0"/>
              <a:t>Unplanned deployments or placed on Prepare to Deploy (PTD) Orders</a:t>
            </a:r>
          </a:p>
          <a:p>
            <a:pPr lvl="1"/>
            <a:r>
              <a:rPr lang="en-US" dirty="0"/>
              <a:t>Usually happen with very little or no notice</a:t>
            </a:r>
          </a:p>
          <a:p>
            <a:pPr lvl="1"/>
            <a:r>
              <a:rPr lang="en-US" dirty="0"/>
              <a:t>Verbal orders or military orders are available after deployment begins</a:t>
            </a:r>
          </a:p>
        </p:txBody>
      </p:sp>
      <p:sp>
        <p:nvSpPr>
          <p:cNvPr id="7" name="Date Placeholder 6">
            <a:extLst>
              <a:ext uri="{FF2B5EF4-FFF2-40B4-BE49-F238E27FC236}">
                <a16:creationId xmlns:a16="http://schemas.microsoft.com/office/drawing/2014/main" id="{DC4ABCA8-5404-3972-221C-7DB94AC34317}"/>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18869604-5C79-6F79-9FB8-D4304120E197}"/>
              </a:ext>
            </a:extLst>
          </p:cNvPr>
          <p:cNvSpPr>
            <a:spLocks noGrp="1"/>
          </p:cNvSpPr>
          <p:nvPr>
            <p:ph type="sldNum" sz="quarter" idx="12"/>
          </p:nvPr>
        </p:nvSpPr>
        <p:spPr/>
        <p:txBody>
          <a:bodyPr/>
          <a:lstStyle/>
          <a:p>
            <a:fld id="{201B6C20-C78C-494C-89AA-D25EEBE90C77}" type="slidenum">
              <a:rPr lang="en-US" smtClean="0"/>
              <a:pPr/>
              <a:t>7</a:t>
            </a:fld>
            <a:endParaRPr lang="en-US"/>
          </a:p>
        </p:txBody>
      </p:sp>
      <p:pic>
        <p:nvPicPr>
          <p:cNvPr id="6" name="Picture 5" descr="Department of the Army Field Artillery Training Year 2025 Drill Schedule.&#10;">
            <a:extLst>
              <a:ext uri="{FF2B5EF4-FFF2-40B4-BE49-F238E27FC236}">
                <a16:creationId xmlns:a16="http://schemas.microsoft.com/office/drawing/2014/main" id="{A2530E4B-7327-E458-B0B7-1B57FDB39BA1}"/>
              </a:ext>
            </a:extLst>
          </p:cNvPr>
          <p:cNvPicPr>
            <a:picLocks noChangeAspect="1"/>
          </p:cNvPicPr>
          <p:nvPr/>
        </p:nvPicPr>
        <p:blipFill>
          <a:blip r:embed="rId3" cstate="print">
            <a:extLst>
              <a:ext uri="{28A0092B-C50C-407E-A947-70E740481C1C}">
                <a14:useLocalDpi xmlns:a14="http://schemas.microsoft.com/office/drawing/2010/main" val="0"/>
              </a:ext>
            </a:extLst>
          </a:blip>
          <a:srcRect t="20157" b="20157"/>
          <a:stretch>
            <a:fillRect/>
          </a:stretch>
        </p:blipFill>
        <p:spPr>
          <a:xfrm>
            <a:off x="8641436" y="1936852"/>
            <a:ext cx="2351029" cy="3048812"/>
          </a:xfrm>
          <a:prstGeom prst="rect">
            <a:avLst/>
          </a:prstGeom>
          <a:ln w="19050">
            <a:solidFill>
              <a:schemeClr val="tx1"/>
            </a:solidFill>
          </a:ln>
        </p:spPr>
      </p:pic>
      <p:pic>
        <p:nvPicPr>
          <p:cNvPr id="1026" name="Picture 2" descr="Military orders pdf: Fill out &amp; sign online | DocHub">
            <a:extLst>
              <a:ext uri="{FF2B5EF4-FFF2-40B4-BE49-F238E27FC236}">
                <a16:creationId xmlns:a16="http://schemas.microsoft.com/office/drawing/2014/main" id="{B61D2C7B-3618-83B9-B048-E8691ED246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53" t="2790" r="3563" b="2937"/>
          <a:stretch>
            <a:fillRect/>
          </a:stretch>
        </p:blipFill>
        <p:spPr bwMode="auto">
          <a:xfrm>
            <a:off x="9704070" y="3009900"/>
            <a:ext cx="2306955" cy="311086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5FDB8F5A-72B2-A843-F3C1-DA53D7C9DBC8}"/>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6334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F84F-604C-AC32-D00F-87D37D162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17C44-9D31-E3D2-0D09-83B15ABE3D97}"/>
              </a:ext>
            </a:extLst>
          </p:cNvPr>
          <p:cNvSpPr>
            <a:spLocks noGrp="1"/>
          </p:cNvSpPr>
          <p:nvPr>
            <p:ph type="title"/>
          </p:nvPr>
        </p:nvSpPr>
        <p:spPr/>
        <p:txBody>
          <a:bodyPr>
            <a:normAutofit/>
          </a:bodyPr>
          <a:lstStyle/>
          <a:p>
            <a:r>
              <a:rPr lang="en-US" sz="4400" dirty="0"/>
              <a:t>Military Student Scenarios</a:t>
            </a:r>
            <a:endParaRPr lang="en-US" sz="2800" i="1" dirty="0"/>
          </a:p>
        </p:txBody>
      </p:sp>
      <p:sp>
        <p:nvSpPr>
          <p:cNvPr id="3" name="Content Placeholder 2">
            <a:extLst>
              <a:ext uri="{FF2B5EF4-FFF2-40B4-BE49-F238E27FC236}">
                <a16:creationId xmlns:a16="http://schemas.microsoft.com/office/drawing/2014/main" id="{7E74260B-74B9-CB44-F225-34C9D35B68D5}"/>
              </a:ext>
            </a:extLst>
          </p:cNvPr>
          <p:cNvSpPr>
            <a:spLocks noGrp="1"/>
          </p:cNvSpPr>
          <p:nvPr>
            <p:ph idx="1"/>
          </p:nvPr>
        </p:nvSpPr>
        <p:spPr>
          <a:xfrm>
            <a:off x="805631" y="1382391"/>
            <a:ext cx="10785236" cy="4696672"/>
          </a:xfrm>
        </p:spPr>
        <p:txBody>
          <a:bodyPr>
            <a:normAutofit/>
          </a:bodyPr>
          <a:lstStyle/>
          <a:p>
            <a:r>
              <a:rPr lang="en-US" dirty="0"/>
              <a:t>National Guard annual training requirements</a:t>
            </a:r>
          </a:p>
          <a:p>
            <a:pPr lvl="1"/>
            <a:r>
              <a:rPr lang="en-US" dirty="0"/>
              <a:t>Drill/training dates posted annually in advance for the year</a:t>
            </a:r>
          </a:p>
          <a:p>
            <a:r>
              <a:rPr lang="en-US" dirty="0"/>
              <a:t>Deployment Cycles</a:t>
            </a:r>
          </a:p>
          <a:p>
            <a:pPr lvl="1"/>
            <a:r>
              <a:rPr lang="en-US" dirty="0"/>
              <a:t>Unit has advance notice of future deployment rotation/activation</a:t>
            </a:r>
          </a:p>
          <a:p>
            <a:r>
              <a:rPr lang="en-US" dirty="0"/>
              <a:t>Activation for State emergencies</a:t>
            </a:r>
          </a:p>
          <a:p>
            <a:pPr lvl="1"/>
            <a:r>
              <a:rPr lang="en-US" dirty="0"/>
              <a:t>COVID, natural disasters, support to law enforcement etc.</a:t>
            </a:r>
          </a:p>
          <a:p>
            <a:r>
              <a:rPr lang="en-US" dirty="0"/>
              <a:t>Deployment to Overseas Crisis</a:t>
            </a:r>
          </a:p>
          <a:p>
            <a:pPr lvl="1"/>
            <a:r>
              <a:rPr lang="en-US" dirty="0"/>
              <a:t>Current Iran situation</a:t>
            </a:r>
          </a:p>
          <a:p>
            <a:pPr lvl="1"/>
            <a:r>
              <a:rPr lang="en-US" dirty="0"/>
              <a:t>Prepare to Deploy (PTD) vs Deploy</a:t>
            </a:r>
          </a:p>
          <a:p>
            <a:endParaRPr lang="en-US" dirty="0"/>
          </a:p>
        </p:txBody>
      </p:sp>
      <p:sp>
        <p:nvSpPr>
          <p:cNvPr id="7" name="Date Placeholder 6">
            <a:extLst>
              <a:ext uri="{FF2B5EF4-FFF2-40B4-BE49-F238E27FC236}">
                <a16:creationId xmlns:a16="http://schemas.microsoft.com/office/drawing/2014/main" id="{474E58E4-58F3-C85C-45D2-8C79DA4BAE7A}"/>
              </a:ext>
            </a:extLst>
          </p:cNvPr>
          <p:cNvSpPr>
            <a:spLocks noGrp="1"/>
          </p:cNvSpPr>
          <p:nvPr>
            <p:ph type="dt" sz="half" idx="10"/>
          </p:nvPr>
        </p:nvSpPr>
        <p:spPr/>
        <p:txBody>
          <a:bodyPr/>
          <a:lstStyle/>
          <a:p>
            <a:r>
              <a:rPr lang="en-US"/>
              <a:t>Deployment 101 Faculty &amp; Staff</a:t>
            </a:r>
          </a:p>
        </p:txBody>
      </p:sp>
      <p:sp>
        <p:nvSpPr>
          <p:cNvPr id="8" name="Slide Number Placeholder 7">
            <a:extLst>
              <a:ext uri="{FF2B5EF4-FFF2-40B4-BE49-F238E27FC236}">
                <a16:creationId xmlns:a16="http://schemas.microsoft.com/office/drawing/2014/main" id="{1FF66247-2ACB-E214-D3E2-D5BB8F78A22B}"/>
              </a:ext>
            </a:extLst>
          </p:cNvPr>
          <p:cNvSpPr>
            <a:spLocks noGrp="1"/>
          </p:cNvSpPr>
          <p:nvPr>
            <p:ph type="sldNum" sz="quarter" idx="12"/>
          </p:nvPr>
        </p:nvSpPr>
        <p:spPr/>
        <p:txBody>
          <a:bodyPr/>
          <a:lstStyle/>
          <a:p>
            <a:fld id="{201B6C20-C78C-494C-89AA-D25EEBE90C77}" type="slidenum">
              <a:rPr lang="en-US" smtClean="0"/>
              <a:pPr/>
              <a:t>8</a:t>
            </a:fld>
            <a:endParaRPr lang="en-US"/>
          </a:p>
        </p:txBody>
      </p:sp>
      <p:pic>
        <p:nvPicPr>
          <p:cNvPr id="3074" name="Picture 2" descr="The current cost and casualties in Iran war : NPR">
            <a:extLst>
              <a:ext uri="{FF2B5EF4-FFF2-40B4-BE49-F238E27FC236}">
                <a16:creationId xmlns:a16="http://schemas.microsoft.com/office/drawing/2014/main" id="{34ADB576-BD8D-C653-346F-4C2990CCAF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720"/>
          <a:stretch>
            <a:fillRect/>
          </a:stretch>
        </p:blipFill>
        <p:spPr bwMode="auto">
          <a:xfrm>
            <a:off x="8179152" y="4132435"/>
            <a:ext cx="3803294" cy="20852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do you prepare soldiers for battle?">
            <a:extLst>
              <a:ext uri="{FF2B5EF4-FFF2-40B4-BE49-F238E27FC236}">
                <a16:creationId xmlns:a16="http://schemas.microsoft.com/office/drawing/2014/main" id="{6DD04782-FC07-248F-401E-B6B5624CD0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0799" y="1382391"/>
            <a:ext cx="1875785" cy="236044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B4578109-7F9B-D5EC-1FAB-88E694485AD6}"/>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68494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B1186-6362-C885-C3C1-EF58DC493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91A5C-54FB-3040-BB49-02A46B15226A}"/>
              </a:ext>
            </a:extLst>
          </p:cNvPr>
          <p:cNvSpPr>
            <a:spLocks noGrp="1"/>
          </p:cNvSpPr>
          <p:nvPr>
            <p:ph type="title"/>
          </p:nvPr>
        </p:nvSpPr>
        <p:spPr/>
        <p:txBody>
          <a:bodyPr>
            <a:normAutofit/>
          </a:bodyPr>
          <a:lstStyle/>
          <a:p>
            <a:r>
              <a:rPr lang="en-US" sz="4400" dirty="0"/>
              <a:t>Deployment 101</a:t>
            </a:r>
            <a:endParaRPr lang="en-US" sz="2800" i="1" dirty="0"/>
          </a:p>
        </p:txBody>
      </p:sp>
      <p:sp>
        <p:nvSpPr>
          <p:cNvPr id="3" name="Content Placeholder 2">
            <a:extLst>
              <a:ext uri="{FF2B5EF4-FFF2-40B4-BE49-F238E27FC236}">
                <a16:creationId xmlns:a16="http://schemas.microsoft.com/office/drawing/2014/main" id="{E49F7180-66EE-D9BC-48CF-518950AEA6A0}"/>
              </a:ext>
            </a:extLst>
          </p:cNvPr>
          <p:cNvSpPr>
            <a:spLocks noGrp="1"/>
          </p:cNvSpPr>
          <p:nvPr>
            <p:ph idx="1"/>
          </p:nvPr>
        </p:nvSpPr>
        <p:spPr>
          <a:xfrm>
            <a:off x="805631" y="1363133"/>
            <a:ext cx="8406102" cy="4927600"/>
          </a:xfrm>
        </p:spPr>
        <p:txBody>
          <a:bodyPr>
            <a:normAutofit fontScale="70000" lnSpcReduction="20000"/>
          </a:bodyPr>
          <a:lstStyle/>
          <a:p>
            <a:r>
              <a:rPr lang="en-US" dirty="0"/>
              <a:t>Duration</a:t>
            </a:r>
          </a:p>
          <a:p>
            <a:pPr lvl="1"/>
            <a:r>
              <a:rPr lang="en-US" dirty="0"/>
              <a:t>Ranges from 14 days to 365+ days</a:t>
            </a:r>
          </a:p>
          <a:p>
            <a:pPr lvl="1"/>
            <a:r>
              <a:rPr lang="en-US" dirty="0"/>
              <a:t>Duration can be open ended</a:t>
            </a:r>
          </a:p>
          <a:p>
            <a:pPr lvl="1"/>
            <a:r>
              <a:rPr lang="en-US" dirty="0"/>
              <a:t>Typical duration is 6–12-month for past 20 years</a:t>
            </a:r>
          </a:p>
          <a:p>
            <a:r>
              <a:rPr lang="en-US" dirty="0"/>
              <a:t>Frequency</a:t>
            </a:r>
          </a:p>
          <a:p>
            <a:pPr lvl="1"/>
            <a:r>
              <a:rPr lang="en-US" dirty="0"/>
              <a:t>Redeploy after a specified dwell period</a:t>
            </a:r>
          </a:p>
          <a:p>
            <a:pPr lvl="1"/>
            <a:r>
              <a:rPr lang="en-US" dirty="0"/>
              <a:t>Deploy multiple times during service</a:t>
            </a:r>
          </a:p>
          <a:p>
            <a:r>
              <a:rPr lang="en-US" dirty="0"/>
              <a:t>Location</a:t>
            </a:r>
          </a:p>
          <a:p>
            <a:pPr lvl="1"/>
            <a:r>
              <a:rPr lang="en-US" dirty="0"/>
              <a:t>CONUS or OCONUS</a:t>
            </a:r>
          </a:p>
          <a:p>
            <a:pPr lvl="1"/>
            <a:r>
              <a:rPr lang="en-US" dirty="0"/>
              <a:t>Combat or Non-Combat</a:t>
            </a:r>
          </a:p>
          <a:p>
            <a:r>
              <a:rPr lang="en-US" dirty="0"/>
              <a:t>Ops Tempo</a:t>
            </a:r>
          </a:p>
          <a:p>
            <a:pPr lvl="1"/>
            <a:r>
              <a:rPr lang="en-US" dirty="0"/>
              <a:t>Dependent on mission requirements</a:t>
            </a:r>
          </a:p>
          <a:p>
            <a:pPr lvl="1"/>
            <a:r>
              <a:rPr lang="en-US" dirty="0"/>
              <a:t>Normally need to scale back non-deployment engagement/activity</a:t>
            </a:r>
          </a:p>
          <a:p>
            <a:pPr lvl="1"/>
            <a:r>
              <a:rPr lang="en-US" dirty="0"/>
              <a:t>May not have access to communications or internet</a:t>
            </a:r>
          </a:p>
          <a:p>
            <a:r>
              <a:rPr lang="en-US" dirty="0"/>
              <a:t>Impact</a:t>
            </a:r>
          </a:p>
          <a:p>
            <a:pPr lvl="1"/>
            <a:r>
              <a:rPr lang="en-US" dirty="0"/>
              <a:t>Major impact on life</a:t>
            </a:r>
          </a:p>
          <a:p>
            <a:pPr lvl="1"/>
            <a:r>
              <a:rPr lang="en-US" dirty="0"/>
              <a:t>Break or slowing of academic pursuit</a:t>
            </a:r>
          </a:p>
          <a:p>
            <a:pPr lvl="1"/>
            <a:r>
              <a:rPr lang="en-US" dirty="0"/>
              <a:t>Affects entire family…pets too!</a:t>
            </a:r>
          </a:p>
        </p:txBody>
      </p:sp>
      <p:sp>
        <p:nvSpPr>
          <p:cNvPr id="7" name="Date Placeholder 6">
            <a:extLst>
              <a:ext uri="{FF2B5EF4-FFF2-40B4-BE49-F238E27FC236}">
                <a16:creationId xmlns:a16="http://schemas.microsoft.com/office/drawing/2014/main" id="{DBEB1258-3682-3850-B9F4-C1F73ED03E2C}"/>
              </a:ext>
            </a:extLst>
          </p:cNvPr>
          <p:cNvSpPr>
            <a:spLocks noGrp="1"/>
          </p:cNvSpPr>
          <p:nvPr>
            <p:ph type="dt" sz="half" idx="10"/>
          </p:nvPr>
        </p:nvSpPr>
        <p:spPr/>
        <p:txBody>
          <a:bodyPr/>
          <a:lstStyle/>
          <a:p>
            <a:r>
              <a:rPr lang="en-US"/>
              <a:t>Deployment 101 Faculty &amp; Staff</a:t>
            </a:r>
          </a:p>
        </p:txBody>
      </p:sp>
      <p:pic>
        <p:nvPicPr>
          <p:cNvPr id="4098" name="Picture 2" descr="Deployment Guides and Resources ...">
            <a:extLst>
              <a:ext uri="{FF2B5EF4-FFF2-40B4-BE49-F238E27FC236}">
                <a16:creationId xmlns:a16="http://schemas.microsoft.com/office/drawing/2014/main" id="{6B33EFF1-6780-636D-DABA-8E986E967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591" y="1757929"/>
            <a:ext cx="3062982" cy="20382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100" name="Picture 4" descr="Military Deployment - Military Families">
            <a:extLst>
              <a:ext uri="{FF2B5EF4-FFF2-40B4-BE49-F238E27FC236}">
                <a16:creationId xmlns:a16="http://schemas.microsoft.com/office/drawing/2014/main" id="{F45BAE1B-F70D-0DFB-7A00-B4F3C3C5B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1131" y="4080933"/>
            <a:ext cx="3062982" cy="20382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59817F16-6801-E22B-15AA-7FB8BC7077A6}"/>
              </a:ext>
            </a:extLst>
          </p:cNvPr>
          <p:cNvSpPr>
            <a:spLocks noGrp="1"/>
          </p:cNvSpPr>
          <p:nvPr>
            <p:ph type="sldNum" sz="quarter" idx="12"/>
          </p:nvPr>
        </p:nvSpPr>
        <p:spPr/>
        <p:txBody>
          <a:bodyPr/>
          <a:lstStyle/>
          <a:p>
            <a:fld id="{201B6C20-C78C-494C-89AA-D25EEBE90C77}" type="slidenum">
              <a:rPr lang="en-US" smtClean="0"/>
              <a:pPr/>
              <a:t>9</a:t>
            </a:fld>
            <a:endParaRPr lang="en-US"/>
          </a:p>
        </p:txBody>
      </p:sp>
      <p:sp>
        <p:nvSpPr>
          <p:cNvPr id="6" name="Footer Placeholder 5">
            <a:extLst>
              <a:ext uri="{FF2B5EF4-FFF2-40B4-BE49-F238E27FC236}">
                <a16:creationId xmlns:a16="http://schemas.microsoft.com/office/drawing/2014/main" id="{5E911480-F5BD-B1DD-74E0-ACDEEDB4572A}"/>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8692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AB42F77CCE54F9A9C2BC7A5EA6BD6" ma:contentTypeVersion="2" ma:contentTypeDescription="Create a new document." ma:contentTypeScope="" ma:versionID="c54cc0602af6b0a5f6b51b75f217fad4">
  <xsd:schema xmlns:xsd="http://www.w3.org/2001/XMLSchema" xmlns:xs="http://www.w3.org/2001/XMLSchema" xmlns:p="http://schemas.microsoft.com/office/2006/metadata/properties" xmlns:ns2="60b9393d-8939-4b03-88d1-9273c659a08e" targetNamespace="http://schemas.microsoft.com/office/2006/metadata/properties" ma:root="true" ma:fieldsID="4fc9f68ec1833c66ce1c5a57dfbac2ea" ns2:_="">
    <xsd:import namespace="60b9393d-8939-4b03-88d1-9273c659a08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9393d-8939-4b03-88d1-9273c659a0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EDBFC-67A2-4B84-955C-615D4702A7F1}">
  <ds:schemaRefs>
    <ds:schemaRef ds:uri="60b9393d-8939-4b03-88d1-9273c659a0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298B10-B444-44BB-AC42-5AA5A6A9C7ED}">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60b9393d-8939-4b03-88d1-9273c659a08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352B9EB-B25B-49E5-B421-025BB51D99BA}">
  <ds:schemaRefs>
    <ds:schemaRef ds:uri="http://schemas.microsoft.com/sharepoint/v3/contenttype/forms"/>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Office Theme</Template>
  <TotalTime>11248</TotalTime>
  <Words>4637</Words>
  <Application>Microsoft Office PowerPoint</Application>
  <PresentationFormat>Widescreen</PresentationFormat>
  <Paragraphs>474</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Adobe Devanagari</vt:lpstr>
      <vt:lpstr>Arial</vt:lpstr>
      <vt:lpstr>Calibri</vt:lpstr>
      <vt:lpstr>Calibri Light</vt:lpstr>
      <vt:lpstr>Franklin Gothic Book</vt:lpstr>
      <vt:lpstr>Roboto Sans</vt:lpstr>
      <vt:lpstr>Times New Roman</vt:lpstr>
      <vt:lpstr>Wingdings</vt:lpstr>
      <vt:lpstr>Office Theme</vt:lpstr>
      <vt:lpstr>PowerPoint Presentation</vt:lpstr>
      <vt:lpstr>PowerPoint Presentation</vt:lpstr>
      <vt:lpstr>Introductions</vt:lpstr>
      <vt:lpstr>Overview</vt:lpstr>
      <vt:lpstr>Objectives</vt:lpstr>
      <vt:lpstr>Interruptions to Academic Progress (Types of Military Obligations)</vt:lpstr>
      <vt:lpstr>Interruptions to Academic Progress (Military Obligation Notice)</vt:lpstr>
      <vt:lpstr>Military Student Scenarios</vt:lpstr>
      <vt:lpstr>Deployment 101</vt:lpstr>
      <vt:lpstr>Deployment 101 (Phases of Military Deployment)</vt:lpstr>
      <vt:lpstr>Faculty and University Notification (Student’s Obligation – Pre-Planned)</vt:lpstr>
      <vt:lpstr>Faculty and University Notification (Student’s Obligations – Short-Notice)</vt:lpstr>
      <vt:lpstr>Penn State Policies &amp; AAPPM Guidance (Overarching Objective &amp; Spirit of Intent)</vt:lpstr>
      <vt:lpstr>Penn State Policies &amp; AAPPM Guidance (Applicable Students)</vt:lpstr>
      <vt:lpstr>Penn State Policy (Military Service Absences and Deployments)</vt:lpstr>
      <vt:lpstr>Penn State AAPPM (Military Service Absences and Deployments)</vt:lpstr>
      <vt:lpstr>Penn State AAPPM (Military Service Absences and Deployments)</vt:lpstr>
      <vt:lpstr>The Process (Accommodations and Military Drops/Withdrawals/LOA)</vt:lpstr>
      <vt:lpstr>Impact on Military and VA Benefits (Federal Tuition Assistance)</vt:lpstr>
      <vt:lpstr>Impact on Military and VA Benefits (Pennsylvania Educational Assistance Program)</vt:lpstr>
      <vt:lpstr>Impact on Military and VA Benefits (GI Bill®)</vt:lpstr>
      <vt:lpstr>Impact on Military and VA Benefits (GI Bill® Help)</vt:lpstr>
      <vt:lpstr>Office of Veterans Programs as a Resource</vt:lpstr>
      <vt:lpstr>Ombudsman as a Resource</vt:lpstr>
      <vt:lpstr>Questions</vt:lpstr>
      <vt:lpstr>Resources</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McFeely</dc:creator>
  <cp:lastModifiedBy>Brahosky, Michael Allen</cp:lastModifiedBy>
  <cp:revision>62</cp:revision>
  <cp:lastPrinted>2026-02-03T13:54:56Z</cp:lastPrinted>
  <dcterms:created xsi:type="dcterms:W3CDTF">2017-02-10T20:29:44Z</dcterms:created>
  <dcterms:modified xsi:type="dcterms:W3CDTF">2026-04-02T15:17:34Z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0x0101000A4AB42F77CCE54F9A9C2BC7A5EA6BD6</vt:lpwstr>
  </property>
</Properties>
</file>